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57" r:id="rId3"/>
    <p:sldId id="259" r:id="rId4"/>
    <p:sldId id="261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75" r:id="rId16"/>
  </p:sldIdLst>
  <p:sldSz cx="12192000" cy="6858000"/>
  <p:notesSz cx="6858000" cy="9144000"/>
  <p:embeddedFontLst>
    <p:embeddedFont>
      <p:font typeface="Century Gothic" panose="020B0502020202020204" pitchFamily="34" charset="0"/>
      <p:regular r:id="rId18"/>
      <p:bold r:id="rId19"/>
      <p:italic r:id="rId20"/>
      <p:boldItalic r:id="rId21"/>
    </p:embeddedFont>
    <p:embeddedFont>
      <p:font typeface="Open Sans" panose="020B0606030504020204" pitchFamily="34" charset="0"/>
      <p:regular r:id="rId22"/>
      <p:bold r:id="rId23"/>
      <p:boldItalic r:id="rId24"/>
    </p:embeddedFont>
  </p:embeddedFontLst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6" roundtripDataSignature="AMtx7mig+JLEIJpf0PAqUSHsLiPKZY8k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33789EF-CF37-4AB9-A995-634AA0CDE4F1}">
  <a:tblStyle styleId="{A33789EF-CF37-4AB9-A995-634AA0CDE4F1}" styleName="Table_0">
    <a:wholeTbl>
      <a:tcTxStyle b="off" i="off">
        <a:font>
          <a:latin typeface="Century Gothic"/>
          <a:ea typeface="Century Gothic"/>
          <a:cs typeface="Century Gothic"/>
        </a:font>
        <a:schemeClr val="dk1"/>
      </a:tcTxStyle>
      <a:tcStyle>
        <a:tcBdr>
          <a:lef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tcBdr/>
        <a:fill>
          <a:solidFill>
            <a:srgbClr val="E6ECEC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E6ECEC"/>
          </a:solidFill>
        </a:fill>
      </a:tcStyle>
    </a:band1V>
    <a:band2V>
      <a:tcTxStyle/>
      <a:tcStyle>
        <a:tcBdr/>
      </a:tcStyle>
    </a:band2V>
    <a:lastCol>
      <a:tcTxStyle b="on" i="off"/>
      <a:tcStyle>
        <a:tcBdr/>
      </a:tcStyle>
    </a:lastCol>
    <a:firstCol>
      <a:tcTxStyle b="on" i="off"/>
      <a:tcStyle>
        <a:tcBdr/>
      </a:tcStyle>
    </a:firstCol>
    <a:lastRow>
      <a:tcTxStyle b="on" i="off"/>
      <a:tcStyle>
        <a:tcBdr>
          <a:top>
            <a:ln w="508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l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entury Gothic"/>
          <a:ea typeface="Century Gothic"/>
          <a:cs typeface="Century Gothic"/>
        </a:font>
        <a:schemeClr val="lt1"/>
      </a:tcTxStyle>
      <a:tcStyle>
        <a:tcBdr/>
        <a:fill>
          <a:solidFill>
            <a:schemeClr val="accent3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36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svg"/><Relationship Id="rId1" Type="http://schemas.openxmlformats.org/officeDocument/2006/relationships/image" Target="../media/image8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2B962B-F7B1-4978-B327-BC0C1FF17AD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0415576-FC7D-4FC0-8215-6C1E9BDB5AD4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/>
            <a:t>Agua: L</a:t>
          </a:r>
          <a:r>
            <a:rPr lang="en-US" sz="1800" dirty="0"/>
            <a:t>a </a:t>
          </a:r>
          <a:r>
            <a:rPr lang="en-US" sz="1800" dirty="0" err="1"/>
            <a:t>opción</a:t>
          </a:r>
          <a:r>
            <a:rPr lang="en-US" sz="1800" dirty="0"/>
            <a:t> </a:t>
          </a:r>
          <a:r>
            <a:rPr lang="en-US" sz="1800" dirty="0" err="1"/>
            <a:t>más</a:t>
          </a:r>
          <a:r>
            <a:rPr lang="en-US" sz="1800" dirty="0"/>
            <a:t> natural y </a:t>
          </a:r>
          <a:r>
            <a:rPr lang="en-US" sz="1800" dirty="0" err="1"/>
            <a:t>saludable</a:t>
          </a:r>
          <a:r>
            <a:rPr lang="en-US" sz="1800" dirty="0"/>
            <a:t>. </a:t>
          </a:r>
          <a:r>
            <a:rPr lang="en-US" sz="1800" dirty="0" err="1"/>
            <a:t>Mantenerse</a:t>
          </a:r>
          <a:r>
            <a:rPr lang="en-US" sz="1800" dirty="0"/>
            <a:t> </a:t>
          </a:r>
          <a:r>
            <a:rPr lang="en-US" sz="1800" dirty="0" err="1"/>
            <a:t>hidratado</a:t>
          </a:r>
          <a:r>
            <a:rPr lang="en-US" sz="1800" dirty="0"/>
            <a:t> es fundamental para </a:t>
          </a:r>
          <a:r>
            <a:rPr lang="en-US" sz="1800" dirty="0" err="1"/>
            <a:t>el</a:t>
          </a:r>
          <a:r>
            <a:rPr lang="en-US" sz="1800" dirty="0"/>
            <a:t> </a:t>
          </a:r>
          <a:r>
            <a:rPr lang="en-US" sz="1800" dirty="0" err="1"/>
            <a:t>funcionamiento</a:t>
          </a:r>
          <a:r>
            <a:rPr lang="en-US" sz="1800" dirty="0"/>
            <a:t> </a:t>
          </a:r>
          <a:r>
            <a:rPr lang="en-US" sz="1800" dirty="0" err="1"/>
            <a:t>adecuado</a:t>
          </a:r>
          <a:r>
            <a:rPr lang="en-US" sz="1800" dirty="0"/>
            <a:t> del </a:t>
          </a:r>
          <a:r>
            <a:rPr lang="en-US" sz="1800" dirty="0" err="1"/>
            <a:t>cuerpo</a:t>
          </a:r>
          <a:r>
            <a:rPr lang="en-US" sz="1800" dirty="0"/>
            <a:t>.</a:t>
          </a:r>
        </a:p>
      </dgm:t>
    </dgm:pt>
    <dgm:pt modelId="{B29A92E4-8A30-4BB0-B1CD-CCC52A17A450}" type="parTrans" cxnId="{0589D760-BFD6-473A-A4E6-CBFD37A74601}">
      <dgm:prSet/>
      <dgm:spPr/>
      <dgm:t>
        <a:bodyPr/>
        <a:lstStyle/>
        <a:p>
          <a:endParaRPr lang="en-US" sz="2400"/>
        </a:p>
      </dgm:t>
    </dgm:pt>
    <dgm:pt modelId="{2141D1A4-1114-47A0-BFEB-DA11B56B6DDB}" type="sibTrans" cxnId="{0589D760-BFD6-473A-A4E6-CBFD37A74601}">
      <dgm:prSet/>
      <dgm:spPr/>
      <dgm:t>
        <a:bodyPr/>
        <a:lstStyle/>
        <a:p>
          <a:endParaRPr lang="en-US" sz="2400"/>
        </a:p>
      </dgm:t>
    </dgm:pt>
    <dgm:pt modelId="{5226DFF0-867A-4B81-AC9D-1B6B35A39C0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/>
            <a:t>Agua con Sabor Natural: </a:t>
          </a:r>
          <a:r>
            <a:rPr lang="en-US" sz="1800" dirty="0" err="1"/>
            <a:t>Agregar</a:t>
          </a:r>
          <a:r>
            <a:rPr lang="en-US" sz="1800" dirty="0"/>
            <a:t> </a:t>
          </a:r>
          <a:r>
            <a:rPr lang="en-US" sz="1800" dirty="0" err="1"/>
            <a:t>rodajas</a:t>
          </a:r>
          <a:r>
            <a:rPr lang="en-US" sz="1800" dirty="0"/>
            <a:t> de </a:t>
          </a:r>
          <a:r>
            <a:rPr lang="en-US" sz="1800" dirty="0" err="1"/>
            <a:t>frutas</a:t>
          </a:r>
          <a:r>
            <a:rPr lang="en-US" sz="1800" dirty="0"/>
            <a:t>, </a:t>
          </a:r>
          <a:r>
            <a:rPr lang="en-US" sz="1800" dirty="0" err="1"/>
            <a:t>hierbas</a:t>
          </a:r>
          <a:r>
            <a:rPr lang="en-US" sz="1800" dirty="0"/>
            <a:t> o pepino al </a:t>
          </a:r>
          <a:r>
            <a:rPr lang="en-US" sz="1800" dirty="0" err="1"/>
            <a:t>agua</a:t>
          </a:r>
          <a:r>
            <a:rPr lang="en-US" sz="1800" dirty="0"/>
            <a:t> </a:t>
          </a:r>
          <a:r>
            <a:rPr lang="en-US" sz="1800" dirty="0" err="1"/>
            <a:t>puede</a:t>
          </a:r>
          <a:r>
            <a:rPr lang="en-US" sz="1800" dirty="0"/>
            <a:t> </a:t>
          </a:r>
          <a:r>
            <a:rPr lang="en-US" sz="1800" dirty="0" err="1"/>
            <a:t>proporcionarle</a:t>
          </a:r>
          <a:r>
            <a:rPr lang="en-US" sz="1800" dirty="0"/>
            <a:t> un </a:t>
          </a:r>
          <a:r>
            <a:rPr lang="en-US" sz="1800" dirty="0" err="1"/>
            <a:t>sabor</a:t>
          </a:r>
          <a:r>
            <a:rPr lang="en-US" sz="1800" dirty="0"/>
            <a:t> fresco y </a:t>
          </a:r>
          <a:r>
            <a:rPr lang="en-US" sz="1800" dirty="0" err="1"/>
            <a:t>agradable</a:t>
          </a:r>
          <a:r>
            <a:rPr lang="en-US" sz="1800" dirty="0"/>
            <a:t> sin </a:t>
          </a:r>
          <a:r>
            <a:rPr lang="en-US" sz="1800" dirty="0" err="1"/>
            <a:t>añadir</a:t>
          </a:r>
          <a:r>
            <a:rPr lang="en-US" sz="1800" dirty="0"/>
            <a:t> </a:t>
          </a:r>
          <a:r>
            <a:rPr lang="en-US" sz="1800" dirty="0" err="1"/>
            <a:t>calorías</a:t>
          </a:r>
          <a:r>
            <a:rPr lang="en-US" sz="1800" dirty="0"/>
            <a:t> extras.</a:t>
          </a:r>
        </a:p>
      </dgm:t>
    </dgm:pt>
    <dgm:pt modelId="{A9FF8DDD-7854-4B96-A36D-FFA4C5624048}" type="parTrans" cxnId="{092246FD-1269-42FF-8E40-D7A3619FA7A1}">
      <dgm:prSet/>
      <dgm:spPr/>
      <dgm:t>
        <a:bodyPr/>
        <a:lstStyle/>
        <a:p>
          <a:endParaRPr lang="en-US" sz="2400"/>
        </a:p>
      </dgm:t>
    </dgm:pt>
    <dgm:pt modelId="{26B683F0-B6CE-4CFC-876E-0B84161E4A72}" type="sibTrans" cxnId="{092246FD-1269-42FF-8E40-D7A3619FA7A1}">
      <dgm:prSet/>
      <dgm:spPr/>
      <dgm:t>
        <a:bodyPr/>
        <a:lstStyle/>
        <a:p>
          <a:endParaRPr lang="en-US" sz="2400"/>
        </a:p>
      </dgm:t>
    </dgm:pt>
    <dgm:pt modelId="{F9961D14-240C-46FF-8B57-42F00AD3C050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b="1" dirty="0" err="1"/>
            <a:t>Infusiones</a:t>
          </a:r>
          <a:r>
            <a:rPr lang="en-US" sz="1800" b="1" dirty="0"/>
            <a:t> de </a:t>
          </a:r>
          <a:r>
            <a:rPr lang="en-US" sz="1800" b="1" dirty="0" err="1"/>
            <a:t>Hierbas</a:t>
          </a:r>
          <a:r>
            <a:rPr lang="en-US" sz="1800" b="1" dirty="0"/>
            <a:t>: </a:t>
          </a:r>
          <a:r>
            <a:rPr lang="en-US" sz="1800" dirty="0" err="1"/>
            <a:t>Tés</a:t>
          </a:r>
          <a:r>
            <a:rPr lang="en-US" sz="1800" dirty="0"/>
            <a:t> e </a:t>
          </a:r>
          <a:r>
            <a:rPr lang="en-US" sz="1800" dirty="0" err="1"/>
            <a:t>infusiones</a:t>
          </a:r>
          <a:r>
            <a:rPr lang="en-US" sz="1800" dirty="0"/>
            <a:t> de </a:t>
          </a:r>
          <a:r>
            <a:rPr lang="en-US" sz="1800" dirty="0" err="1"/>
            <a:t>hierbas</a:t>
          </a:r>
          <a:r>
            <a:rPr lang="en-US" sz="1800" dirty="0"/>
            <a:t> </a:t>
          </a:r>
          <a:r>
            <a:rPr lang="en-US" sz="1800" dirty="0" err="1"/>
            <a:t>ofrecen</a:t>
          </a:r>
          <a:r>
            <a:rPr lang="en-US" sz="1800" dirty="0"/>
            <a:t> </a:t>
          </a:r>
          <a:r>
            <a:rPr lang="en-US" sz="1800" dirty="0" err="1"/>
            <a:t>una</a:t>
          </a:r>
          <a:r>
            <a:rPr lang="en-US" sz="1800" dirty="0"/>
            <a:t> </a:t>
          </a:r>
          <a:r>
            <a:rPr lang="en-US" sz="1800" dirty="0" err="1"/>
            <a:t>variedad</a:t>
          </a:r>
          <a:r>
            <a:rPr lang="en-US" sz="1800" dirty="0"/>
            <a:t> de </a:t>
          </a:r>
          <a:r>
            <a:rPr lang="en-US" sz="1800" dirty="0" err="1"/>
            <a:t>sabores</a:t>
          </a:r>
          <a:r>
            <a:rPr lang="en-US" sz="1800" dirty="0"/>
            <a:t> y </a:t>
          </a:r>
          <a:r>
            <a:rPr lang="en-US" sz="1800" dirty="0" err="1"/>
            <a:t>beneficios</a:t>
          </a:r>
          <a:r>
            <a:rPr lang="en-US" sz="1800" dirty="0"/>
            <a:t> para la </a:t>
          </a:r>
          <a:r>
            <a:rPr lang="en-US" sz="1800" dirty="0" err="1"/>
            <a:t>salud</a:t>
          </a:r>
          <a:r>
            <a:rPr lang="en-US" sz="1800" dirty="0"/>
            <a:t>, </a:t>
          </a:r>
          <a:r>
            <a:rPr lang="en-US" sz="1800" dirty="0" err="1"/>
            <a:t>como</a:t>
          </a:r>
          <a:r>
            <a:rPr lang="en-US" sz="1800" dirty="0"/>
            <a:t> la </a:t>
          </a:r>
          <a:r>
            <a:rPr lang="en-US" sz="1800" dirty="0" err="1"/>
            <a:t>relajación</a:t>
          </a:r>
          <a:r>
            <a:rPr lang="en-US" sz="1800" dirty="0"/>
            <a:t> y la </a:t>
          </a:r>
          <a:r>
            <a:rPr lang="en-US" sz="1800" dirty="0" err="1"/>
            <a:t>mejora</a:t>
          </a:r>
          <a:r>
            <a:rPr lang="en-US" sz="1800" dirty="0"/>
            <a:t> de la </a:t>
          </a:r>
          <a:r>
            <a:rPr lang="en-US" sz="1800" dirty="0" err="1"/>
            <a:t>digestión</a:t>
          </a:r>
          <a:r>
            <a:rPr lang="en-US" sz="1800" dirty="0"/>
            <a:t>.</a:t>
          </a:r>
        </a:p>
      </dgm:t>
    </dgm:pt>
    <dgm:pt modelId="{4865499C-761D-4A12-8378-0911B0F587FD}" type="parTrans" cxnId="{4B016741-B709-4CE0-AB86-D55BAAAD31B9}">
      <dgm:prSet/>
      <dgm:spPr/>
      <dgm:t>
        <a:bodyPr/>
        <a:lstStyle/>
        <a:p>
          <a:endParaRPr lang="en-US" sz="2400"/>
        </a:p>
      </dgm:t>
    </dgm:pt>
    <dgm:pt modelId="{40EFB075-B04A-4216-8E62-2AB3A78DBA31}" type="sibTrans" cxnId="{4B016741-B709-4CE0-AB86-D55BAAAD31B9}">
      <dgm:prSet/>
      <dgm:spPr/>
      <dgm:t>
        <a:bodyPr/>
        <a:lstStyle/>
        <a:p>
          <a:endParaRPr lang="en-US" sz="2400"/>
        </a:p>
      </dgm:t>
    </dgm:pt>
    <dgm:pt modelId="{94C7A608-FEE4-40BE-8843-E6F487103D75}" type="pres">
      <dgm:prSet presAssocID="{E42B962B-F7B1-4978-B327-BC0C1FF17ADD}" presName="root" presStyleCnt="0">
        <dgm:presLayoutVars>
          <dgm:dir/>
          <dgm:resizeHandles val="exact"/>
        </dgm:presLayoutVars>
      </dgm:prSet>
      <dgm:spPr/>
    </dgm:pt>
    <dgm:pt modelId="{3B633BF0-C5AE-47B3-ABBF-7969F0A58557}" type="pres">
      <dgm:prSet presAssocID="{B0415576-FC7D-4FC0-8215-6C1E9BDB5AD4}" presName="compNode" presStyleCnt="0"/>
      <dgm:spPr/>
    </dgm:pt>
    <dgm:pt modelId="{27F117C3-C59D-4D2D-AA15-CA001E94F9DB}" type="pres">
      <dgm:prSet presAssocID="{B0415576-FC7D-4FC0-8215-6C1E9BDB5AD4}" presName="bgRect" presStyleLbl="bgShp" presStyleIdx="0" presStyleCnt="3"/>
      <dgm:spPr/>
    </dgm:pt>
    <dgm:pt modelId="{CF84823C-5C14-4825-B3BA-4EC92DA2C9AB}" type="pres">
      <dgm:prSet presAssocID="{B0415576-FC7D-4FC0-8215-6C1E9BDB5AD4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avabo"/>
        </a:ext>
      </dgm:extLst>
    </dgm:pt>
    <dgm:pt modelId="{31596944-68A5-40A2-B8C2-E8A19597ADC2}" type="pres">
      <dgm:prSet presAssocID="{B0415576-FC7D-4FC0-8215-6C1E9BDB5AD4}" presName="spaceRect" presStyleCnt="0"/>
      <dgm:spPr/>
    </dgm:pt>
    <dgm:pt modelId="{F63145E2-A09C-4096-A599-FFF61C46DA85}" type="pres">
      <dgm:prSet presAssocID="{B0415576-FC7D-4FC0-8215-6C1E9BDB5AD4}" presName="parTx" presStyleLbl="revTx" presStyleIdx="0" presStyleCnt="3">
        <dgm:presLayoutVars>
          <dgm:chMax val="0"/>
          <dgm:chPref val="0"/>
        </dgm:presLayoutVars>
      </dgm:prSet>
      <dgm:spPr/>
    </dgm:pt>
    <dgm:pt modelId="{7CA3115F-080D-4E31-A780-63DD260B36BF}" type="pres">
      <dgm:prSet presAssocID="{2141D1A4-1114-47A0-BFEB-DA11B56B6DDB}" presName="sibTrans" presStyleCnt="0"/>
      <dgm:spPr/>
    </dgm:pt>
    <dgm:pt modelId="{1442252F-56BE-49A8-BDB0-19D7D92D9542}" type="pres">
      <dgm:prSet presAssocID="{5226DFF0-867A-4B81-AC9D-1B6B35A39C0A}" presName="compNode" presStyleCnt="0"/>
      <dgm:spPr/>
    </dgm:pt>
    <dgm:pt modelId="{EA410FF9-AE46-4579-B420-DF2121A7C441}" type="pres">
      <dgm:prSet presAssocID="{5226DFF0-867A-4B81-AC9D-1B6B35A39C0A}" presName="bgRect" presStyleLbl="bgShp" presStyleIdx="1" presStyleCnt="3"/>
      <dgm:spPr/>
    </dgm:pt>
    <dgm:pt modelId="{44FF83CC-1908-443B-8D38-B7A229A9317D}" type="pres">
      <dgm:prSet presAssocID="{5226DFF0-867A-4B81-AC9D-1B6B35A39C0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va"/>
        </a:ext>
      </dgm:extLst>
    </dgm:pt>
    <dgm:pt modelId="{18F03996-AE56-4DA9-86BA-486A10EC0B01}" type="pres">
      <dgm:prSet presAssocID="{5226DFF0-867A-4B81-AC9D-1B6B35A39C0A}" presName="spaceRect" presStyleCnt="0"/>
      <dgm:spPr/>
    </dgm:pt>
    <dgm:pt modelId="{33B755C0-0B1C-48F3-9BFA-DED27C8E4109}" type="pres">
      <dgm:prSet presAssocID="{5226DFF0-867A-4B81-AC9D-1B6B35A39C0A}" presName="parTx" presStyleLbl="revTx" presStyleIdx="1" presStyleCnt="3">
        <dgm:presLayoutVars>
          <dgm:chMax val="0"/>
          <dgm:chPref val="0"/>
        </dgm:presLayoutVars>
      </dgm:prSet>
      <dgm:spPr/>
    </dgm:pt>
    <dgm:pt modelId="{166FC745-6FD9-4BA7-BD7C-CA3807208D70}" type="pres">
      <dgm:prSet presAssocID="{26B683F0-B6CE-4CFC-876E-0B84161E4A72}" presName="sibTrans" presStyleCnt="0"/>
      <dgm:spPr/>
    </dgm:pt>
    <dgm:pt modelId="{208AC96F-0106-4FCD-B3AE-4B3A3A70D7D2}" type="pres">
      <dgm:prSet presAssocID="{F9961D14-240C-46FF-8B57-42F00AD3C050}" presName="compNode" presStyleCnt="0"/>
      <dgm:spPr/>
    </dgm:pt>
    <dgm:pt modelId="{304B48EC-8A2B-4482-8753-115415E66214}" type="pres">
      <dgm:prSet presAssocID="{F9961D14-240C-46FF-8B57-42F00AD3C050}" presName="bgRect" presStyleLbl="bgShp" presStyleIdx="2" presStyleCnt="3" custLinFactNeighborX="18500" custLinFactNeighborY="48861"/>
      <dgm:spPr/>
    </dgm:pt>
    <dgm:pt modelId="{25C329AF-A0D4-4B64-912E-32A8357F4778}" type="pres">
      <dgm:prSet presAssocID="{F9961D14-240C-46FF-8B57-42F00AD3C050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uculento"/>
        </a:ext>
      </dgm:extLst>
    </dgm:pt>
    <dgm:pt modelId="{85BC227F-62C9-49A6-8798-8E262E1016F4}" type="pres">
      <dgm:prSet presAssocID="{F9961D14-240C-46FF-8B57-42F00AD3C050}" presName="spaceRect" presStyleCnt="0"/>
      <dgm:spPr/>
    </dgm:pt>
    <dgm:pt modelId="{FE76D3EE-7063-4B18-A3FB-34C8A7915BC8}" type="pres">
      <dgm:prSet presAssocID="{F9961D14-240C-46FF-8B57-42F00AD3C050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0589D760-BFD6-473A-A4E6-CBFD37A74601}" srcId="{E42B962B-F7B1-4978-B327-BC0C1FF17ADD}" destId="{B0415576-FC7D-4FC0-8215-6C1E9BDB5AD4}" srcOrd="0" destOrd="0" parTransId="{B29A92E4-8A30-4BB0-B1CD-CCC52A17A450}" sibTransId="{2141D1A4-1114-47A0-BFEB-DA11B56B6DDB}"/>
    <dgm:cxn modelId="{4B016741-B709-4CE0-AB86-D55BAAAD31B9}" srcId="{E42B962B-F7B1-4978-B327-BC0C1FF17ADD}" destId="{F9961D14-240C-46FF-8B57-42F00AD3C050}" srcOrd="2" destOrd="0" parTransId="{4865499C-761D-4A12-8378-0911B0F587FD}" sibTransId="{40EFB075-B04A-4216-8E62-2AB3A78DBA31}"/>
    <dgm:cxn modelId="{C3A2AE94-EBD4-483E-9ED5-33CF77A2F8E6}" type="presOf" srcId="{5226DFF0-867A-4B81-AC9D-1B6B35A39C0A}" destId="{33B755C0-0B1C-48F3-9BFA-DED27C8E4109}" srcOrd="0" destOrd="0" presId="urn:microsoft.com/office/officeart/2018/2/layout/IconVerticalSolidList"/>
    <dgm:cxn modelId="{AC563A9C-36C7-472D-8D05-D6FD8363C0FE}" type="presOf" srcId="{F9961D14-240C-46FF-8B57-42F00AD3C050}" destId="{FE76D3EE-7063-4B18-A3FB-34C8A7915BC8}" srcOrd="0" destOrd="0" presId="urn:microsoft.com/office/officeart/2018/2/layout/IconVerticalSolidList"/>
    <dgm:cxn modelId="{387113DB-82C0-498D-8FCA-39C56BCDE680}" type="presOf" srcId="{B0415576-FC7D-4FC0-8215-6C1E9BDB5AD4}" destId="{F63145E2-A09C-4096-A599-FFF61C46DA85}" srcOrd="0" destOrd="0" presId="urn:microsoft.com/office/officeart/2018/2/layout/IconVerticalSolidList"/>
    <dgm:cxn modelId="{D93E99F7-F9EF-4DF7-8CA0-0745A037AB8A}" type="presOf" srcId="{E42B962B-F7B1-4978-B327-BC0C1FF17ADD}" destId="{94C7A608-FEE4-40BE-8843-E6F487103D75}" srcOrd="0" destOrd="0" presId="urn:microsoft.com/office/officeart/2018/2/layout/IconVerticalSolidList"/>
    <dgm:cxn modelId="{092246FD-1269-42FF-8E40-D7A3619FA7A1}" srcId="{E42B962B-F7B1-4978-B327-BC0C1FF17ADD}" destId="{5226DFF0-867A-4B81-AC9D-1B6B35A39C0A}" srcOrd="1" destOrd="0" parTransId="{A9FF8DDD-7854-4B96-A36D-FFA4C5624048}" sibTransId="{26B683F0-B6CE-4CFC-876E-0B84161E4A72}"/>
    <dgm:cxn modelId="{B99F527E-960E-4C58-B086-968852B26CAA}" type="presParOf" srcId="{94C7A608-FEE4-40BE-8843-E6F487103D75}" destId="{3B633BF0-C5AE-47B3-ABBF-7969F0A58557}" srcOrd="0" destOrd="0" presId="urn:microsoft.com/office/officeart/2018/2/layout/IconVerticalSolidList"/>
    <dgm:cxn modelId="{B300E6B0-1EAD-4D1F-9439-1044FB833964}" type="presParOf" srcId="{3B633BF0-C5AE-47B3-ABBF-7969F0A58557}" destId="{27F117C3-C59D-4D2D-AA15-CA001E94F9DB}" srcOrd="0" destOrd="0" presId="urn:microsoft.com/office/officeart/2018/2/layout/IconVerticalSolidList"/>
    <dgm:cxn modelId="{49B8089D-3659-4421-AD99-BCCA7DA318F0}" type="presParOf" srcId="{3B633BF0-C5AE-47B3-ABBF-7969F0A58557}" destId="{CF84823C-5C14-4825-B3BA-4EC92DA2C9AB}" srcOrd="1" destOrd="0" presId="urn:microsoft.com/office/officeart/2018/2/layout/IconVerticalSolidList"/>
    <dgm:cxn modelId="{610C7F57-1181-42E1-A1EE-7558759A40D6}" type="presParOf" srcId="{3B633BF0-C5AE-47B3-ABBF-7969F0A58557}" destId="{31596944-68A5-40A2-B8C2-E8A19597ADC2}" srcOrd="2" destOrd="0" presId="urn:microsoft.com/office/officeart/2018/2/layout/IconVerticalSolidList"/>
    <dgm:cxn modelId="{6EB9AF8C-92D9-4C57-ABA9-F49F04CAF447}" type="presParOf" srcId="{3B633BF0-C5AE-47B3-ABBF-7969F0A58557}" destId="{F63145E2-A09C-4096-A599-FFF61C46DA85}" srcOrd="3" destOrd="0" presId="urn:microsoft.com/office/officeart/2018/2/layout/IconVerticalSolidList"/>
    <dgm:cxn modelId="{0E63AAE1-6805-4249-84D1-BAEDE46FB565}" type="presParOf" srcId="{94C7A608-FEE4-40BE-8843-E6F487103D75}" destId="{7CA3115F-080D-4E31-A780-63DD260B36BF}" srcOrd="1" destOrd="0" presId="urn:microsoft.com/office/officeart/2018/2/layout/IconVerticalSolidList"/>
    <dgm:cxn modelId="{DB641DCB-ADB0-4202-B440-FA24FCE8E217}" type="presParOf" srcId="{94C7A608-FEE4-40BE-8843-E6F487103D75}" destId="{1442252F-56BE-49A8-BDB0-19D7D92D9542}" srcOrd="2" destOrd="0" presId="urn:microsoft.com/office/officeart/2018/2/layout/IconVerticalSolidList"/>
    <dgm:cxn modelId="{D92F9650-1A96-4FA4-A3ED-4933350FECCD}" type="presParOf" srcId="{1442252F-56BE-49A8-BDB0-19D7D92D9542}" destId="{EA410FF9-AE46-4579-B420-DF2121A7C441}" srcOrd="0" destOrd="0" presId="urn:microsoft.com/office/officeart/2018/2/layout/IconVerticalSolidList"/>
    <dgm:cxn modelId="{FA2321B1-213D-44C6-91FF-B819ED26DD40}" type="presParOf" srcId="{1442252F-56BE-49A8-BDB0-19D7D92D9542}" destId="{44FF83CC-1908-443B-8D38-B7A229A9317D}" srcOrd="1" destOrd="0" presId="urn:microsoft.com/office/officeart/2018/2/layout/IconVerticalSolidList"/>
    <dgm:cxn modelId="{B5FE09D4-1E39-490B-99FA-718B958B7104}" type="presParOf" srcId="{1442252F-56BE-49A8-BDB0-19D7D92D9542}" destId="{18F03996-AE56-4DA9-86BA-486A10EC0B01}" srcOrd="2" destOrd="0" presId="urn:microsoft.com/office/officeart/2018/2/layout/IconVerticalSolidList"/>
    <dgm:cxn modelId="{4FF93C86-8251-4FEE-96AD-49C8A698A48E}" type="presParOf" srcId="{1442252F-56BE-49A8-BDB0-19D7D92D9542}" destId="{33B755C0-0B1C-48F3-9BFA-DED27C8E4109}" srcOrd="3" destOrd="0" presId="urn:microsoft.com/office/officeart/2018/2/layout/IconVerticalSolidList"/>
    <dgm:cxn modelId="{C3B1CDF6-06F2-44E4-BAB8-433C78A3349B}" type="presParOf" srcId="{94C7A608-FEE4-40BE-8843-E6F487103D75}" destId="{166FC745-6FD9-4BA7-BD7C-CA3807208D70}" srcOrd="3" destOrd="0" presId="urn:microsoft.com/office/officeart/2018/2/layout/IconVerticalSolidList"/>
    <dgm:cxn modelId="{C107EF46-9F08-49C8-ACB2-CCAB9D2B3BE3}" type="presParOf" srcId="{94C7A608-FEE4-40BE-8843-E6F487103D75}" destId="{208AC96F-0106-4FCD-B3AE-4B3A3A70D7D2}" srcOrd="4" destOrd="0" presId="urn:microsoft.com/office/officeart/2018/2/layout/IconVerticalSolidList"/>
    <dgm:cxn modelId="{9A3DFD59-012F-4C4F-A5DB-EADB4A64F022}" type="presParOf" srcId="{208AC96F-0106-4FCD-B3AE-4B3A3A70D7D2}" destId="{304B48EC-8A2B-4482-8753-115415E66214}" srcOrd="0" destOrd="0" presId="urn:microsoft.com/office/officeart/2018/2/layout/IconVerticalSolidList"/>
    <dgm:cxn modelId="{AE9ADC01-73E7-4142-ADC8-C7D7395AAFD1}" type="presParOf" srcId="{208AC96F-0106-4FCD-B3AE-4B3A3A70D7D2}" destId="{25C329AF-A0D4-4B64-912E-32A8357F4778}" srcOrd="1" destOrd="0" presId="urn:microsoft.com/office/officeart/2018/2/layout/IconVerticalSolidList"/>
    <dgm:cxn modelId="{4D1E1B4A-0A2A-4D90-863D-EA08AD730FB9}" type="presParOf" srcId="{208AC96F-0106-4FCD-B3AE-4B3A3A70D7D2}" destId="{85BC227F-62C9-49A6-8798-8E262E1016F4}" srcOrd="2" destOrd="0" presId="urn:microsoft.com/office/officeart/2018/2/layout/IconVerticalSolidList"/>
    <dgm:cxn modelId="{9461A1B5-E421-4F93-8325-4C5F5E8F2797}" type="presParOf" srcId="{208AC96F-0106-4FCD-B3AE-4B3A3A70D7D2}" destId="{FE76D3EE-7063-4B18-A3FB-34C8A7915BC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F117C3-C59D-4D2D-AA15-CA001E94F9DB}">
      <dsp:nvSpPr>
        <dsp:cNvPr id="0" name=""/>
        <dsp:cNvSpPr/>
      </dsp:nvSpPr>
      <dsp:spPr>
        <a:xfrm>
          <a:off x="0" y="453"/>
          <a:ext cx="7912317" cy="10623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84823C-5C14-4825-B3BA-4EC92DA2C9AB}">
      <dsp:nvSpPr>
        <dsp:cNvPr id="0" name=""/>
        <dsp:cNvSpPr/>
      </dsp:nvSpPr>
      <dsp:spPr>
        <a:xfrm>
          <a:off x="321361" y="239483"/>
          <a:ext cx="584293" cy="58429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3145E2-A09C-4096-A599-FFF61C46DA85}">
      <dsp:nvSpPr>
        <dsp:cNvPr id="0" name=""/>
        <dsp:cNvSpPr/>
      </dsp:nvSpPr>
      <dsp:spPr>
        <a:xfrm>
          <a:off x="1227016" y="453"/>
          <a:ext cx="6685300" cy="106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432" tIns="112432" rIns="112432" bIns="11243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Agua: L</a:t>
          </a:r>
          <a:r>
            <a:rPr lang="en-US" sz="1800" kern="1200" dirty="0"/>
            <a:t>a </a:t>
          </a:r>
          <a:r>
            <a:rPr lang="en-US" sz="1800" kern="1200" dirty="0" err="1"/>
            <a:t>opción</a:t>
          </a:r>
          <a:r>
            <a:rPr lang="en-US" sz="1800" kern="1200" dirty="0"/>
            <a:t> </a:t>
          </a:r>
          <a:r>
            <a:rPr lang="en-US" sz="1800" kern="1200" dirty="0" err="1"/>
            <a:t>más</a:t>
          </a:r>
          <a:r>
            <a:rPr lang="en-US" sz="1800" kern="1200" dirty="0"/>
            <a:t> natural y </a:t>
          </a:r>
          <a:r>
            <a:rPr lang="en-US" sz="1800" kern="1200" dirty="0" err="1"/>
            <a:t>saludable</a:t>
          </a:r>
          <a:r>
            <a:rPr lang="en-US" sz="1800" kern="1200" dirty="0"/>
            <a:t>. </a:t>
          </a:r>
          <a:r>
            <a:rPr lang="en-US" sz="1800" kern="1200" dirty="0" err="1"/>
            <a:t>Mantenerse</a:t>
          </a:r>
          <a:r>
            <a:rPr lang="en-US" sz="1800" kern="1200" dirty="0"/>
            <a:t> </a:t>
          </a:r>
          <a:r>
            <a:rPr lang="en-US" sz="1800" kern="1200" dirty="0" err="1"/>
            <a:t>hidratado</a:t>
          </a:r>
          <a:r>
            <a:rPr lang="en-US" sz="1800" kern="1200" dirty="0"/>
            <a:t> es fundamental para </a:t>
          </a:r>
          <a:r>
            <a:rPr lang="en-US" sz="1800" kern="1200" dirty="0" err="1"/>
            <a:t>el</a:t>
          </a:r>
          <a:r>
            <a:rPr lang="en-US" sz="1800" kern="1200" dirty="0"/>
            <a:t> </a:t>
          </a:r>
          <a:r>
            <a:rPr lang="en-US" sz="1800" kern="1200" dirty="0" err="1"/>
            <a:t>funcionamiento</a:t>
          </a:r>
          <a:r>
            <a:rPr lang="en-US" sz="1800" kern="1200" dirty="0"/>
            <a:t> </a:t>
          </a:r>
          <a:r>
            <a:rPr lang="en-US" sz="1800" kern="1200" dirty="0" err="1"/>
            <a:t>adecuado</a:t>
          </a:r>
          <a:r>
            <a:rPr lang="en-US" sz="1800" kern="1200" dirty="0"/>
            <a:t> del </a:t>
          </a:r>
          <a:r>
            <a:rPr lang="en-US" sz="1800" kern="1200" dirty="0" err="1"/>
            <a:t>cuerpo</a:t>
          </a:r>
          <a:r>
            <a:rPr lang="en-US" sz="1800" kern="1200" dirty="0"/>
            <a:t>.</a:t>
          </a:r>
        </a:p>
      </dsp:txBody>
      <dsp:txXfrm>
        <a:off x="1227016" y="453"/>
        <a:ext cx="6685300" cy="1062352"/>
      </dsp:txXfrm>
    </dsp:sp>
    <dsp:sp modelId="{EA410FF9-AE46-4579-B420-DF2121A7C441}">
      <dsp:nvSpPr>
        <dsp:cNvPr id="0" name=""/>
        <dsp:cNvSpPr/>
      </dsp:nvSpPr>
      <dsp:spPr>
        <a:xfrm>
          <a:off x="0" y="1328393"/>
          <a:ext cx="7912317" cy="10623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FF83CC-1908-443B-8D38-B7A229A9317D}">
      <dsp:nvSpPr>
        <dsp:cNvPr id="0" name=""/>
        <dsp:cNvSpPr/>
      </dsp:nvSpPr>
      <dsp:spPr>
        <a:xfrm>
          <a:off x="321361" y="1567423"/>
          <a:ext cx="584293" cy="58429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3B755C0-0B1C-48F3-9BFA-DED27C8E4109}">
      <dsp:nvSpPr>
        <dsp:cNvPr id="0" name=""/>
        <dsp:cNvSpPr/>
      </dsp:nvSpPr>
      <dsp:spPr>
        <a:xfrm>
          <a:off x="1227016" y="1328393"/>
          <a:ext cx="6685300" cy="106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432" tIns="112432" rIns="112432" bIns="11243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/>
            <a:t>Agua con Sabor Natural: </a:t>
          </a:r>
          <a:r>
            <a:rPr lang="en-US" sz="1800" kern="1200" dirty="0" err="1"/>
            <a:t>Agregar</a:t>
          </a:r>
          <a:r>
            <a:rPr lang="en-US" sz="1800" kern="1200" dirty="0"/>
            <a:t> </a:t>
          </a:r>
          <a:r>
            <a:rPr lang="en-US" sz="1800" kern="1200" dirty="0" err="1"/>
            <a:t>rodajas</a:t>
          </a:r>
          <a:r>
            <a:rPr lang="en-US" sz="1800" kern="1200" dirty="0"/>
            <a:t> de </a:t>
          </a:r>
          <a:r>
            <a:rPr lang="en-US" sz="1800" kern="1200" dirty="0" err="1"/>
            <a:t>frutas</a:t>
          </a:r>
          <a:r>
            <a:rPr lang="en-US" sz="1800" kern="1200" dirty="0"/>
            <a:t>, </a:t>
          </a:r>
          <a:r>
            <a:rPr lang="en-US" sz="1800" kern="1200" dirty="0" err="1"/>
            <a:t>hierbas</a:t>
          </a:r>
          <a:r>
            <a:rPr lang="en-US" sz="1800" kern="1200" dirty="0"/>
            <a:t> o pepino al </a:t>
          </a:r>
          <a:r>
            <a:rPr lang="en-US" sz="1800" kern="1200" dirty="0" err="1"/>
            <a:t>agua</a:t>
          </a:r>
          <a:r>
            <a:rPr lang="en-US" sz="1800" kern="1200" dirty="0"/>
            <a:t> </a:t>
          </a:r>
          <a:r>
            <a:rPr lang="en-US" sz="1800" kern="1200" dirty="0" err="1"/>
            <a:t>puede</a:t>
          </a:r>
          <a:r>
            <a:rPr lang="en-US" sz="1800" kern="1200" dirty="0"/>
            <a:t> </a:t>
          </a:r>
          <a:r>
            <a:rPr lang="en-US" sz="1800" kern="1200" dirty="0" err="1"/>
            <a:t>proporcionarle</a:t>
          </a:r>
          <a:r>
            <a:rPr lang="en-US" sz="1800" kern="1200" dirty="0"/>
            <a:t> un </a:t>
          </a:r>
          <a:r>
            <a:rPr lang="en-US" sz="1800" kern="1200" dirty="0" err="1"/>
            <a:t>sabor</a:t>
          </a:r>
          <a:r>
            <a:rPr lang="en-US" sz="1800" kern="1200" dirty="0"/>
            <a:t> fresco y </a:t>
          </a:r>
          <a:r>
            <a:rPr lang="en-US" sz="1800" kern="1200" dirty="0" err="1"/>
            <a:t>agradable</a:t>
          </a:r>
          <a:r>
            <a:rPr lang="en-US" sz="1800" kern="1200" dirty="0"/>
            <a:t> sin </a:t>
          </a:r>
          <a:r>
            <a:rPr lang="en-US" sz="1800" kern="1200" dirty="0" err="1"/>
            <a:t>añadir</a:t>
          </a:r>
          <a:r>
            <a:rPr lang="en-US" sz="1800" kern="1200" dirty="0"/>
            <a:t> </a:t>
          </a:r>
          <a:r>
            <a:rPr lang="en-US" sz="1800" kern="1200" dirty="0" err="1"/>
            <a:t>calorías</a:t>
          </a:r>
          <a:r>
            <a:rPr lang="en-US" sz="1800" kern="1200" dirty="0"/>
            <a:t> extras.</a:t>
          </a:r>
        </a:p>
      </dsp:txBody>
      <dsp:txXfrm>
        <a:off x="1227016" y="1328393"/>
        <a:ext cx="6685300" cy="1062352"/>
      </dsp:txXfrm>
    </dsp:sp>
    <dsp:sp modelId="{304B48EC-8A2B-4482-8753-115415E66214}">
      <dsp:nvSpPr>
        <dsp:cNvPr id="0" name=""/>
        <dsp:cNvSpPr/>
      </dsp:nvSpPr>
      <dsp:spPr>
        <a:xfrm>
          <a:off x="0" y="2656787"/>
          <a:ext cx="7912317" cy="1062352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C329AF-A0D4-4B64-912E-32A8357F4778}">
      <dsp:nvSpPr>
        <dsp:cNvPr id="0" name=""/>
        <dsp:cNvSpPr/>
      </dsp:nvSpPr>
      <dsp:spPr>
        <a:xfrm>
          <a:off x="321361" y="2895363"/>
          <a:ext cx="584293" cy="58429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76D3EE-7063-4B18-A3FB-34C8A7915BC8}">
      <dsp:nvSpPr>
        <dsp:cNvPr id="0" name=""/>
        <dsp:cNvSpPr/>
      </dsp:nvSpPr>
      <dsp:spPr>
        <a:xfrm>
          <a:off x="1227016" y="2656334"/>
          <a:ext cx="6685300" cy="1062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432" tIns="112432" rIns="112432" bIns="112432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 err="1"/>
            <a:t>Infusiones</a:t>
          </a:r>
          <a:r>
            <a:rPr lang="en-US" sz="1800" b="1" kern="1200" dirty="0"/>
            <a:t> de </a:t>
          </a:r>
          <a:r>
            <a:rPr lang="en-US" sz="1800" b="1" kern="1200" dirty="0" err="1"/>
            <a:t>Hierbas</a:t>
          </a:r>
          <a:r>
            <a:rPr lang="en-US" sz="1800" b="1" kern="1200" dirty="0"/>
            <a:t>: </a:t>
          </a:r>
          <a:r>
            <a:rPr lang="en-US" sz="1800" kern="1200" dirty="0" err="1"/>
            <a:t>Tés</a:t>
          </a:r>
          <a:r>
            <a:rPr lang="en-US" sz="1800" kern="1200" dirty="0"/>
            <a:t> e </a:t>
          </a:r>
          <a:r>
            <a:rPr lang="en-US" sz="1800" kern="1200" dirty="0" err="1"/>
            <a:t>infusiones</a:t>
          </a:r>
          <a:r>
            <a:rPr lang="en-US" sz="1800" kern="1200" dirty="0"/>
            <a:t> de </a:t>
          </a:r>
          <a:r>
            <a:rPr lang="en-US" sz="1800" kern="1200" dirty="0" err="1"/>
            <a:t>hierbas</a:t>
          </a:r>
          <a:r>
            <a:rPr lang="en-US" sz="1800" kern="1200" dirty="0"/>
            <a:t> </a:t>
          </a:r>
          <a:r>
            <a:rPr lang="en-US" sz="1800" kern="1200" dirty="0" err="1"/>
            <a:t>ofrecen</a:t>
          </a:r>
          <a:r>
            <a:rPr lang="en-US" sz="1800" kern="1200" dirty="0"/>
            <a:t> </a:t>
          </a:r>
          <a:r>
            <a:rPr lang="en-US" sz="1800" kern="1200" dirty="0" err="1"/>
            <a:t>una</a:t>
          </a:r>
          <a:r>
            <a:rPr lang="en-US" sz="1800" kern="1200" dirty="0"/>
            <a:t> </a:t>
          </a:r>
          <a:r>
            <a:rPr lang="en-US" sz="1800" kern="1200" dirty="0" err="1"/>
            <a:t>variedad</a:t>
          </a:r>
          <a:r>
            <a:rPr lang="en-US" sz="1800" kern="1200" dirty="0"/>
            <a:t> de </a:t>
          </a:r>
          <a:r>
            <a:rPr lang="en-US" sz="1800" kern="1200" dirty="0" err="1"/>
            <a:t>sabores</a:t>
          </a:r>
          <a:r>
            <a:rPr lang="en-US" sz="1800" kern="1200" dirty="0"/>
            <a:t> y </a:t>
          </a:r>
          <a:r>
            <a:rPr lang="en-US" sz="1800" kern="1200" dirty="0" err="1"/>
            <a:t>beneficios</a:t>
          </a:r>
          <a:r>
            <a:rPr lang="en-US" sz="1800" kern="1200" dirty="0"/>
            <a:t> para la </a:t>
          </a:r>
          <a:r>
            <a:rPr lang="en-US" sz="1800" kern="1200" dirty="0" err="1"/>
            <a:t>salud</a:t>
          </a:r>
          <a:r>
            <a:rPr lang="en-US" sz="1800" kern="1200" dirty="0"/>
            <a:t>, </a:t>
          </a:r>
          <a:r>
            <a:rPr lang="en-US" sz="1800" kern="1200" dirty="0" err="1"/>
            <a:t>como</a:t>
          </a:r>
          <a:r>
            <a:rPr lang="en-US" sz="1800" kern="1200" dirty="0"/>
            <a:t> la </a:t>
          </a:r>
          <a:r>
            <a:rPr lang="en-US" sz="1800" kern="1200" dirty="0" err="1"/>
            <a:t>relajación</a:t>
          </a:r>
          <a:r>
            <a:rPr lang="en-US" sz="1800" kern="1200" dirty="0"/>
            <a:t> y la </a:t>
          </a:r>
          <a:r>
            <a:rPr lang="en-US" sz="1800" kern="1200" dirty="0" err="1"/>
            <a:t>mejora</a:t>
          </a:r>
          <a:r>
            <a:rPr lang="en-US" sz="1800" kern="1200" dirty="0"/>
            <a:t> de la </a:t>
          </a:r>
          <a:r>
            <a:rPr lang="en-US" sz="1800" kern="1200" dirty="0" err="1"/>
            <a:t>digestión</a:t>
          </a:r>
          <a:r>
            <a:rPr lang="en-US" sz="1800" kern="1200" dirty="0"/>
            <a:t>.</a:t>
          </a:r>
        </a:p>
      </dsp:txBody>
      <dsp:txXfrm>
        <a:off x="1227016" y="2656334"/>
        <a:ext cx="6685300" cy="10623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5" name="Google Shape;22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2" name="Google Shape;26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Google Shape;28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" name="Google Shape;17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DA31A1-8C5B-C0AE-08EC-C1DCE56C7F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CE79C49-2336-8B90-5A17-C87286B929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168A00-11CA-908C-00D4-D24C77955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83A4D11-53F9-0216-9D6B-E6CCC5EB0A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93D8605-E87A-D3CA-F04C-98B62A366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6184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984DE8-F0C1-0E59-8D44-1FE147B3FA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1209D8E-45C6-13F0-B754-F8CD49FE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8C8564-9CF8-93FB-4073-19F5027A6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1F47F-7383-862B-00D7-6A7B5943F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763076-AB95-D3FD-C2D1-48C9AF969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3674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F9A579B-44CB-2368-2653-B6FF2F1915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9ADB73C-88A5-B1B8-B407-3C97EE8E6E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8B6EB9-B63F-3322-D718-B31FA24D11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36D064-82A3-D409-F897-D637A8BE2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A9C9668-971A-EC14-9140-BF1B9E37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44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63E470-B192-2415-6C48-EE7AFE1DC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5C4433-AA6C-881A-3843-8B887BDBB5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005FE0E-BF6E-2A09-E4BD-7C4540054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EF57EE5-2FCD-3DBD-018F-FFCC30F89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781F32-ED55-D6C4-F2EB-0AB6C5B3F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643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4272FB-A525-7C7C-EEA5-CEC32A2EE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C6592C-4C8F-1F3D-05F6-6C3E61127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A3DE132-AD3F-879C-A030-BDD683D2D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941640-A2F2-8CD6-76ED-33B4A9ED5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CC55D57-5B03-3B69-E40E-DBF43BAA3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232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CEA41-78EA-7C8F-CC99-A40C43719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2F0BD6-904F-9723-6249-0E56BA78E1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4E1BA4-C970-A296-291F-0EDFAB66E5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36640C-70C6-3CCC-19AC-AEF3083D65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5DDE1E8-2EAB-6ACC-7037-334C33BD2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6E90125-5A76-3B06-F2B5-CF45586186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019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2EA319-C11F-7A8C-770F-1DE5C435E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4EC966A-68BE-193B-F974-64998BFDB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A8B056-BA94-CA5F-5E77-4DA80FDE14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FC5D325-B3F6-3B6B-23B3-65FC62A8BF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2428C4C-CF5E-F99C-A6CE-90ED659B09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15EB01DC-0A2F-03B7-7700-9754B3EBD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8F114B9-992A-B96C-54C6-0237C84B34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EC56C4E-6E1B-111C-08ED-2F67AF004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421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F2824-FEC3-55E2-2F40-99ECC37B6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7EA4813-1A8F-38A7-2ACC-1E54404D1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182E0D9-FA2E-4A2C-D1E8-C1004933F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03936DC-C1BB-9F5F-6FE3-1AF8981A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66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24FAC92-6788-00AA-DA32-A895EB359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770D25F-5609-4AA8-5994-EAB7770F3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D076E1A-BDE1-7CCE-3FFE-81AEE0ED0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115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40E84C-830D-DDB2-113A-CEC10906C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299B16-F636-68D3-23D2-21728FF6BB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F0CAE90-C6CB-6DC2-1A76-1E13453CAF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E76989A-C6D2-DD23-BBEE-DDDE31E92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8BDEA00-0774-DC28-77C6-AD6296700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77D238D-F40C-19EC-7636-F2B5C1A82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314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ECD53E-0913-DCA0-C2A5-4D321BB9C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0ADB24F-CC69-48D4-E937-051E7EAAD56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E416267-5922-538E-7478-59E0DE175C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A213045-E268-85C2-0AFA-0A265E7CBE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B11AE9-0925-6B43-02DE-A4A4D6845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1B78D2B-17D9-A5CC-C0A4-606684E18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18006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8090422-6D69-2E57-F373-8F31E7A13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7336307-10C1-C1BA-B647-983139BC69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4AC4681-4A3C-EC5D-26AD-0BA433E26A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FA67B8F-E7D8-AEA8-9F44-9F3F3A5B90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3E3F26D-2C53-2F77-5A83-77F6D69B10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731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16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1856089" y="1435169"/>
            <a:ext cx="5872065" cy="3606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entury Gothic"/>
              <a:buNone/>
            </a:pPr>
            <a:r>
              <a:rPr lang="en-US" dirty="0"/>
              <a:t>EL IMPACTO DEL CONSUMO DE LA COCA – COLA</a:t>
            </a:r>
            <a:endParaRPr dirty="0"/>
          </a:p>
        </p:txBody>
      </p:sp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79125" y="5101395"/>
            <a:ext cx="7495592" cy="6428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Efectos en la salud y llamado a la acción</a:t>
            </a:r>
            <a:endParaRPr/>
          </a:p>
        </p:txBody>
      </p:sp>
      <p:pic>
        <p:nvPicPr>
          <p:cNvPr id="102" name="Google Shape;102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72939" y="344667"/>
            <a:ext cx="321906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 dirty="0"/>
              <a:t>IMPACTO AMBIENTAL</a:t>
            </a:r>
            <a:endParaRPr dirty="0"/>
          </a:p>
        </p:txBody>
      </p:sp>
      <p:sp>
        <p:nvSpPr>
          <p:cNvPr id="229" name="Google Shape;229;p14"/>
          <p:cNvSpPr txBox="1">
            <a:spLocks noGrp="1"/>
          </p:cNvSpPr>
          <p:nvPr>
            <p:ph sz="half" idx="2"/>
          </p:nvPr>
        </p:nvSpPr>
        <p:spPr>
          <a:xfrm>
            <a:off x="5933869" y="1246909"/>
            <a:ext cx="5437909" cy="4503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US" b="1"/>
              <a:t>Desperdicio de Envases: 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El consumo excesivo de bebidas en envases desechables contribuye al problema global de desperdicio y dificulta los esfuerzos de reciclaje.</a:t>
            </a:r>
            <a:endParaRPr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r>
              <a:rPr lang="en-US" b="1"/>
              <a:t>Impacto en la Biodiversidad: 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-US"/>
              <a:t>Los materiales utilizados en los envases de gaseosas pueden afectar negativamente la vida marina y terrestre, amenazando la biodiversidad.</a:t>
            </a:r>
            <a:endParaRPr/>
          </a:p>
          <a:p>
            <a:pPr marL="228600" lvl="0" indent="-101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D13CD7-2495-D4D0-5886-DE6C1BCFAFB9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Google Shape;133;p4">
            <a:extLst>
              <a:ext uri="{FF2B5EF4-FFF2-40B4-BE49-F238E27FC236}">
                <a16:creationId xmlns:a16="http://schemas.microsoft.com/office/drawing/2014/main" id="{A881D8A2-7F28-3FD5-B692-B7E772B1FECC}"/>
              </a:ext>
            </a:extLst>
          </p:cNvPr>
          <p:cNvSpPr/>
          <p:nvPr/>
        </p:nvSpPr>
        <p:spPr>
          <a:xfrm>
            <a:off x="2759144" y="2301639"/>
            <a:ext cx="2638449" cy="945865"/>
          </a:xfrm>
          <a:prstGeom prst="wedgeRectCallout">
            <a:avLst>
              <a:gd name="adj1" fmla="val -28883"/>
              <a:gd name="adj2" fmla="val 75784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Insertar icono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ALTERNATIVAS SALUDABLES</a:t>
            </a:r>
            <a:endParaRPr/>
          </a:p>
        </p:txBody>
      </p:sp>
      <p:graphicFrame>
        <p:nvGraphicFramePr>
          <p:cNvPr id="245" name="Google Shape;236;p15">
            <a:extLst>
              <a:ext uri="{FF2B5EF4-FFF2-40B4-BE49-F238E27FC236}">
                <a16:creationId xmlns:a16="http://schemas.microsoft.com/office/drawing/2014/main" id="{9C22E2C1-ABEB-79F2-669A-ACC78EF736EE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521363786"/>
              </p:ext>
            </p:extLst>
          </p:nvPr>
        </p:nvGraphicFramePr>
        <p:xfrm>
          <a:off x="330621" y="2381205"/>
          <a:ext cx="7912317" cy="37191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37" name="Google Shape;237;p15"/>
          <p:cNvPicPr preferRelativeResize="0">
            <a:picLocks noGrp="1"/>
          </p:cNvPicPr>
          <p:nvPr>
            <p:ph sz="half" idx="2"/>
          </p:nvPr>
        </p:nvPicPr>
        <p:blipFill rotWithShape="1">
          <a:blip r:embed="rId8">
            <a:alphaModFix/>
          </a:blip>
          <a:srcRect/>
          <a:stretch/>
        </p:blipFill>
        <p:spPr>
          <a:xfrm>
            <a:off x="9855749" y="-25789"/>
            <a:ext cx="1490080" cy="3058476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15"/>
          <p:cNvSpPr txBox="1"/>
          <p:nvPr/>
        </p:nvSpPr>
        <p:spPr>
          <a:xfrm>
            <a:off x="357566" y="1352224"/>
            <a:ext cx="7495308" cy="665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 medio de la amplia disponibilidad de bebidas, es esencial considerar alternativas más saludables a las gaseosas tradicionales. </a:t>
            </a:r>
            <a:endParaRPr sz="18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9" name="Google Shape;239;p15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250909" y="2692823"/>
            <a:ext cx="2349880" cy="309590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15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0149799" y="3462392"/>
            <a:ext cx="2042201" cy="3030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6"/>
          <p:cNvSpPr txBox="1">
            <a:spLocks noGrp="1"/>
          </p:cNvSpPr>
          <p:nvPr>
            <p:ph type="title"/>
          </p:nvPr>
        </p:nvSpPr>
        <p:spPr>
          <a:xfrm>
            <a:off x="1343454" y="421742"/>
            <a:ext cx="3940815" cy="1455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 dirty="0"/>
              <a:t>ALTERNATIVAS SALUDABLES</a:t>
            </a:r>
            <a:endParaRPr dirty="0"/>
          </a:p>
        </p:txBody>
      </p:sp>
      <p:sp>
        <p:nvSpPr>
          <p:cNvPr id="248" name="Google Shape;248;p16"/>
          <p:cNvSpPr txBox="1">
            <a:spLocks noGrp="1"/>
          </p:cNvSpPr>
          <p:nvPr>
            <p:ph sz="half" idx="2"/>
          </p:nvPr>
        </p:nvSpPr>
        <p:spPr>
          <a:xfrm>
            <a:off x="6016335" y="958535"/>
            <a:ext cx="6009410" cy="4694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228600" lvl="0" indent="-2286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US" b="1"/>
              <a:t>Bebidas de Frutas Naturales: </a:t>
            </a:r>
            <a:r>
              <a:rPr lang="en-US"/>
              <a:t>Jugos naturales hechos en casa o aquellos con un alto contenido de fruta real pueden ser una opción rica en vitaminas y antioxidantes.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-US" b="1"/>
              <a:t>Agua de Coco: </a:t>
            </a:r>
            <a:r>
              <a:rPr lang="en-US"/>
              <a:t>Rica en electrolitos naturales, el agua de coco es una alternativa refrescante y saludable.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000"/>
              <a:buChar char="•"/>
            </a:pPr>
            <a:r>
              <a:rPr lang="en-US" b="1"/>
              <a:t>Bebidas a Base de Leche o Alternativas Vegetales: </a:t>
            </a:r>
            <a:r>
              <a:rPr lang="en-US"/>
              <a:t>Leche baja en grasa o alternativas vegetales como la leche de almendras pueden ser opciones nutritivas para algunas personas.</a:t>
            </a:r>
            <a:endParaRPr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859564-9931-12C1-DB11-50BAE7E107A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s-BO" dirty="0"/>
          </a:p>
        </p:txBody>
      </p:sp>
      <p:sp>
        <p:nvSpPr>
          <p:cNvPr id="4" name="Google Shape;133;p4">
            <a:extLst>
              <a:ext uri="{FF2B5EF4-FFF2-40B4-BE49-F238E27FC236}">
                <a16:creationId xmlns:a16="http://schemas.microsoft.com/office/drawing/2014/main" id="{9EA07F7E-A4CE-DFAC-6679-294237D28AB2}"/>
              </a:ext>
            </a:extLst>
          </p:cNvPr>
          <p:cNvSpPr/>
          <p:nvPr/>
        </p:nvSpPr>
        <p:spPr>
          <a:xfrm>
            <a:off x="2759144" y="2301639"/>
            <a:ext cx="2638449" cy="945865"/>
          </a:xfrm>
          <a:prstGeom prst="wedgeRectCallout">
            <a:avLst>
              <a:gd name="adj1" fmla="val -28883"/>
              <a:gd name="adj2" fmla="val 75784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Insertar Video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EDUCACIÓN Y CONCIENCIA</a:t>
            </a:r>
            <a:endParaRPr/>
          </a:p>
        </p:txBody>
      </p:sp>
      <p:sp>
        <p:nvSpPr>
          <p:cNvPr id="255" name="Google Shape;255;p17"/>
          <p:cNvSpPr txBox="1">
            <a:spLocks noGrp="1"/>
          </p:cNvSpPr>
          <p:nvPr>
            <p:ph sz="half" idx="1"/>
          </p:nvPr>
        </p:nvSpPr>
        <p:spPr>
          <a:xfrm>
            <a:off x="599210" y="2767069"/>
            <a:ext cx="5496790" cy="3725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 sz="1800" b="1" dirty="0" err="1"/>
              <a:t>Etiquetado</a:t>
            </a:r>
            <a:r>
              <a:rPr lang="en-US" sz="1800" b="1" dirty="0"/>
              <a:t> </a:t>
            </a:r>
            <a:r>
              <a:rPr lang="en-US" sz="1800" b="1" dirty="0" err="1"/>
              <a:t>Nutricional</a:t>
            </a:r>
            <a:r>
              <a:rPr lang="en-US" sz="1800" b="1" dirty="0"/>
              <a:t>: </a:t>
            </a:r>
            <a:endParaRPr dirty="0"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/>
              <a:t>Leer y </a:t>
            </a:r>
            <a:r>
              <a:rPr lang="en-US" sz="1800" dirty="0" err="1"/>
              <a:t>comprender</a:t>
            </a:r>
            <a:r>
              <a:rPr lang="en-US" sz="1800" dirty="0"/>
              <a:t> las </a:t>
            </a:r>
            <a:r>
              <a:rPr lang="en-US" sz="1800" dirty="0" err="1"/>
              <a:t>etiquetas</a:t>
            </a:r>
            <a:r>
              <a:rPr lang="en-US" sz="1800" dirty="0"/>
              <a:t> </a:t>
            </a:r>
            <a:r>
              <a:rPr lang="en-US" sz="1800" dirty="0" err="1"/>
              <a:t>nutricionales</a:t>
            </a:r>
            <a:r>
              <a:rPr lang="en-US" sz="1800" dirty="0"/>
              <a:t> de las </a:t>
            </a:r>
            <a:r>
              <a:rPr lang="en-US" sz="1800" dirty="0" err="1"/>
              <a:t>bebidas</a:t>
            </a:r>
            <a:r>
              <a:rPr lang="en-US" sz="1800" dirty="0"/>
              <a:t> </a:t>
            </a:r>
            <a:r>
              <a:rPr lang="en-US" sz="1800" dirty="0" err="1"/>
              <a:t>puede</a:t>
            </a:r>
            <a:r>
              <a:rPr lang="en-US" sz="1800" dirty="0"/>
              <a:t> </a:t>
            </a:r>
            <a:r>
              <a:rPr lang="en-US" sz="1800" dirty="0" err="1"/>
              <a:t>ayudarte</a:t>
            </a:r>
            <a:r>
              <a:rPr lang="en-US" sz="1800" dirty="0"/>
              <a:t> a </a:t>
            </a:r>
            <a:r>
              <a:rPr lang="en-US" sz="1800" dirty="0" err="1"/>
              <a:t>identificar</a:t>
            </a:r>
            <a:r>
              <a:rPr lang="en-US" sz="1800" dirty="0"/>
              <a:t> </a:t>
            </a:r>
            <a:r>
              <a:rPr lang="en-US" sz="1800" dirty="0" err="1"/>
              <a:t>el</a:t>
            </a:r>
            <a:r>
              <a:rPr lang="en-US" sz="1800" dirty="0"/>
              <a:t> </a:t>
            </a:r>
            <a:r>
              <a:rPr lang="en-US" sz="1800" dirty="0" err="1"/>
              <a:t>contenido</a:t>
            </a:r>
            <a:r>
              <a:rPr lang="en-US" sz="1800" dirty="0"/>
              <a:t> de </a:t>
            </a:r>
            <a:r>
              <a:rPr lang="en-US" sz="1800" dirty="0" err="1"/>
              <a:t>azúcar</a:t>
            </a:r>
            <a:r>
              <a:rPr lang="en-US" sz="1800" dirty="0"/>
              <a:t>, </a:t>
            </a:r>
            <a:r>
              <a:rPr lang="en-US" sz="1800" dirty="0" err="1"/>
              <a:t>calorías</a:t>
            </a:r>
            <a:r>
              <a:rPr lang="en-US" sz="1800" dirty="0"/>
              <a:t> y </a:t>
            </a:r>
            <a:r>
              <a:rPr lang="en-US" sz="1800" dirty="0" err="1"/>
              <a:t>otros</a:t>
            </a:r>
            <a:r>
              <a:rPr lang="en-US" sz="1800" dirty="0"/>
              <a:t> </a:t>
            </a:r>
            <a:r>
              <a:rPr lang="en-US" sz="1800" dirty="0" err="1"/>
              <a:t>ingredientes</a:t>
            </a:r>
            <a:r>
              <a:rPr lang="en-US" sz="1800" dirty="0"/>
              <a:t> que </a:t>
            </a:r>
            <a:r>
              <a:rPr lang="en-US" sz="1800" dirty="0" err="1"/>
              <a:t>podrían</a:t>
            </a:r>
            <a:r>
              <a:rPr lang="en-US" sz="1800" dirty="0"/>
              <a:t> </a:t>
            </a:r>
            <a:r>
              <a:rPr lang="en-US" sz="1800" dirty="0" err="1"/>
              <a:t>afectar</a:t>
            </a:r>
            <a:r>
              <a:rPr lang="en-US" sz="1800" dirty="0"/>
              <a:t> </a:t>
            </a:r>
            <a:r>
              <a:rPr lang="en-US" sz="1800" dirty="0" err="1"/>
              <a:t>tu</a:t>
            </a:r>
            <a:r>
              <a:rPr lang="en-US" sz="1800" dirty="0"/>
              <a:t> </a:t>
            </a:r>
            <a:r>
              <a:rPr lang="en-US" sz="1800" dirty="0" err="1"/>
              <a:t>salud</a:t>
            </a:r>
            <a:r>
              <a:rPr lang="en-US" sz="1800" dirty="0"/>
              <a:t>.</a:t>
            </a:r>
            <a:endParaRPr dirty="0"/>
          </a:p>
          <a:p>
            <a:pPr marL="0" lvl="0" indent="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n-US" sz="1800" b="1" dirty="0" err="1"/>
              <a:t>Información</a:t>
            </a:r>
            <a:r>
              <a:rPr lang="en-US" sz="1800" b="1" dirty="0"/>
              <a:t> </a:t>
            </a:r>
            <a:r>
              <a:rPr lang="en-US" sz="1800" b="1" dirty="0" err="1"/>
              <a:t>sobre</a:t>
            </a:r>
            <a:r>
              <a:rPr lang="en-US" sz="1800" b="1" dirty="0"/>
              <a:t> </a:t>
            </a:r>
            <a:r>
              <a:rPr lang="en-US" sz="1800" b="1" dirty="0" err="1"/>
              <a:t>Ingredientes</a:t>
            </a:r>
            <a:r>
              <a:rPr lang="en-US" sz="1800" b="1" dirty="0"/>
              <a:t>: </a:t>
            </a:r>
            <a:endParaRPr dirty="0"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1800"/>
              <a:buChar char="•"/>
            </a:pPr>
            <a:r>
              <a:rPr lang="en-US" sz="1800" dirty="0" err="1"/>
              <a:t>Conocer</a:t>
            </a:r>
            <a:r>
              <a:rPr lang="en-US" sz="1800" dirty="0"/>
              <a:t> </a:t>
            </a:r>
            <a:r>
              <a:rPr lang="en-US" sz="1800" dirty="0" err="1"/>
              <a:t>los</a:t>
            </a:r>
            <a:r>
              <a:rPr lang="en-US" sz="1800" dirty="0"/>
              <a:t> </a:t>
            </a:r>
            <a:r>
              <a:rPr lang="en-US" sz="1800" dirty="0" err="1"/>
              <a:t>ingredientes</a:t>
            </a:r>
            <a:r>
              <a:rPr lang="en-US" sz="1800" dirty="0"/>
              <a:t> </a:t>
            </a:r>
            <a:r>
              <a:rPr lang="en-US" sz="1800" dirty="0" err="1"/>
              <a:t>presentes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las </a:t>
            </a:r>
            <a:r>
              <a:rPr lang="en-US" sz="1800" dirty="0" err="1"/>
              <a:t>bebidas</a:t>
            </a:r>
            <a:r>
              <a:rPr lang="en-US" sz="1800" dirty="0"/>
              <a:t> </a:t>
            </a:r>
            <a:r>
              <a:rPr lang="en-US" sz="1800" dirty="0" err="1"/>
              <a:t>te</a:t>
            </a:r>
            <a:r>
              <a:rPr lang="en-US" sz="1800" dirty="0"/>
              <a:t> </a:t>
            </a:r>
            <a:r>
              <a:rPr lang="en-US" sz="1800" dirty="0" err="1"/>
              <a:t>permite</a:t>
            </a:r>
            <a:r>
              <a:rPr lang="en-US" sz="1800" dirty="0"/>
              <a:t> </a:t>
            </a:r>
            <a:r>
              <a:rPr lang="en-US" sz="1800" dirty="0" err="1"/>
              <a:t>entender</a:t>
            </a:r>
            <a:r>
              <a:rPr lang="en-US" sz="1800" dirty="0"/>
              <a:t> </a:t>
            </a:r>
            <a:r>
              <a:rPr lang="en-US" sz="1800" dirty="0" err="1"/>
              <a:t>los</a:t>
            </a:r>
            <a:r>
              <a:rPr lang="en-US" sz="1800" dirty="0"/>
              <a:t> </a:t>
            </a:r>
            <a:r>
              <a:rPr lang="en-US" sz="1800" dirty="0" err="1"/>
              <a:t>efectos</a:t>
            </a:r>
            <a:r>
              <a:rPr lang="en-US" sz="1800" dirty="0"/>
              <a:t> que </a:t>
            </a:r>
            <a:r>
              <a:rPr lang="en-US" sz="1800" dirty="0" err="1"/>
              <a:t>podrían</a:t>
            </a:r>
            <a:r>
              <a:rPr lang="en-US" sz="1800" dirty="0"/>
              <a:t> </a:t>
            </a:r>
            <a:r>
              <a:rPr lang="en-US" sz="1800" dirty="0" err="1"/>
              <a:t>tener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tu</a:t>
            </a:r>
            <a:r>
              <a:rPr lang="en-US" sz="1800" dirty="0"/>
              <a:t> </a:t>
            </a:r>
            <a:r>
              <a:rPr lang="en-US" sz="1800" dirty="0" err="1"/>
              <a:t>cuerpo</a:t>
            </a:r>
            <a:r>
              <a:rPr lang="en-US" sz="1800" dirty="0"/>
              <a:t> y </a:t>
            </a:r>
            <a:r>
              <a:rPr lang="en-US" sz="1800" dirty="0" err="1"/>
              <a:t>bienestar</a:t>
            </a:r>
            <a:r>
              <a:rPr lang="en-US" sz="1800" dirty="0"/>
              <a:t>.</a:t>
            </a:r>
            <a:endParaRPr dirty="0"/>
          </a:p>
        </p:txBody>
      </p:sp>
      <p:pic>
        <p:nvPicPr>
          <p:cNvPr id="256" name="Google Shape;256;p17"/>
          <p:cNvPicPr preferRelativeResize="0">
            <a:picLocks noGrp="1"/>
          </p:cNvPicPr>
          <p:nvPr>
            <p:ph sz="half" idx="2"/>
          </p:nvPr>
        </p:nvPicPr>
        <p:blipFill rotWithShape="1">
          <a:blip r:embed="rId3">
            <a:alphaModFix/>
          </a:blip>
          <a:stretch/>
        </p:blipFill>
        <p:spPr>
          <a:xfrm>
            <a:off x="6801787" y="3429000"/>
            <a:ext cx="5181600" cy="2692194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7"/>
          <p:cNvSpPr txBox="1"/>
          <p:nvPr/>
        </p:nvSpPr>
        <p:spPr>
          <a:xfrm>
            <a:off x="432954" y="945665"/>
            <a:ext cx="715933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Saber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diferenciar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las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proporciones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y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conocer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grado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proporcional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cada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ingrediente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es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muy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importante</a:t>
            </a:r>
            <a:r>
              <a:rPr lang="en-US" sz="18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dirty="0"/>
          </a:p>
        </p:txBody>
      </p:sp>
      <p:pic>
        <p:nvPicPr>
          <p:cNvPr id="258" name="Google Shape;258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97537" y="421585"/>
            <a:ext cx="3570251" cy="26776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723151" cy="759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 dirty="0"/>
              <a:t>CONCLUSIONES</a:t>
            </a:r>
            <a:endParaRPr dirty="0"/>
          </a:p>
        </p:txBody>
      </p:sp>
      <p:sp>
        <p:nvSpPr>
          <p:cNvPr id="265" name="Google Shape;265;p18"/>
          <p:cNvSpPr txBox="1">
            <a:spLocks noGrp="1"/>
          </p:cNvSpPr>
          <p:nvPr>
            <p:ph sz="half" idx="1"/>
          </p:nvPr>
        </p:nvSpPr>
        <p:spPr>
          <a:xfrm>
            <a:off x="242596" y="1455576"/>
            <a:ext cx="5777204" cy="4721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228600" lvl="0" indent="-2286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El </a:t>
            </a:r>
            <a:r>
              <a:rPr lang="en-US" dirty="0" err="1"/>
              <a:t>consumo</a:t>
            </a:r>
            <a:r>
              <a:rPr lang="en-US" dirty="0"/>
              <a:t> </a:t>
            </a:r>
            <a:r>
              <a:rPr lang="en-US" dirty="0" err="1"/>
              <a:t>excesivo</a:t>
            </a:r>
            <a:r>
              <a:rPr lang="en-US" dirty="0"/>
              <a:t> de </a:t>
            </a:r>
            <a:r>
              <a:rPr lang="en-US" dirty="0" err="1"/>
              <a:t>bebidas</a:t>
            </a:r>
            <a:r>
              <a:rPr lang="en-US" dirty="0"/>
              <a:t> </a:t>
            </a:r>
            <a:r>
              <a:rPr lang="en-US" dirty="0" err="1"/>
              <a:t>gaseosas</a:t>
            </a:r>
            <a:r>
              <a:rPr lang="en-US" dirty="0"/>
              <a:t> ha </a:t>
            </a:r>
            <a:r>
              <a:rPr lang="en-US" dirty="0" err="1"/>
              <a:t>sido</a:t>
            </a:r>
            <a:r>
              <a:rPr lang="en-US" dirty="0"/>
              <a:t> </a:t>
            </a:r>
            <a:r>
              <a:rPr lang="en-US" dirty="0" err="1"/>
              <a:t>asociado</a:t>
            </a:r>
            <a:r>
              <a:rPr lang="en-US" dirty="0"/>
              <a:t> con </a:t>
            </a:r>
            <a:r>
              <a:rPr lang="en-US" dirty="0" err="1"/>
              <a:t>diversos</a:t>
            </a:r>
            <a:r>
              <a:rPr lang="en-US" dirty="0"/>
              <a:t> </a:t>
            </a:r>
            <a:r>
              <a:rPr lang="en-US" dirty="0" err="1"/>
              <a:t>problemas</a:t>
            </a:r>
            <a:r>
              <a:rPr lang="en-US" dirty="0"/>
              <a:t> de </a:t>
            </a:r>
            <a:r>
              <a:rPr lang="en-US" dirty="0" err="1"/>
              <a:t>salud</a:t>
            </a:r>
            <a:r>
              <a:rPr lang="en-US" dirty="0"/>
              <a:t>, </a:t>
            </a:r>
            <a:r>
              <a:rPr lang="en-US" dirty="0" err="1"/>
              <a:t>incluyendo</a:t>
            </a:r>
            <a:r>
              <a:rPr lang="en-US" dirty="0"/>
              <a:t> la </a:t>
            </a:r>
            <a:r>
              <a:rPr lang="en-US" dirty="0" err="1"/>
              <a:t>obesidad</a:t>
            </a:r>
            <a:r>
              <a:rPr lang="en-US" dirty="0"/>
              <a:t>, la diabetes y las caries </a:t>
            </a:r>
            <a:r>
              <a:rPr lang="en-US" dirty="0" err="1"/>
              <a:t>dentales</a:t>
            </a:r>
            <a:r>
              <a:rPr lang="en-US" dirty="0"/>
              <a:t>.</a:t>
            </a:r>
            <a:endParaRPr dirty="0"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Las </a:t>
            </a:r>
            <a:r>
              <a:rPr lang="en-US" dirty="0" err="1"/>
              <a:t>marcas</a:t>
            </a:r>
            <a:r>
              <a:rPr lang="en-US" dirty="0"/>
              <a:t> de </a:t>
            </a:r>
            <a:r>
              <a:rPr lang="en-US" dirty="0" err="1"/>
              <a:t>gaseosas</a:t>
            </a:r>
            <a:r>
              <a:rPr lang="en-US" dirty="0"/>
              <a:t> </a:t>
            </a:r>
            <a:r>
              <a:rPr lang="en-US" dirty="0" err="1"/>
              <a:t>tienen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influencia</a:t>
            </a:r>
            <a:r>
              <a:rPr lang="en-US" dirty="0"/>
              <a:t> global </a:t>
            </a:r>
            <a:r>
              <a:rPr lang="en-US" dirty="0" err="1"/>
              <a:t>significativa</a:t>
            </a:r>
            <a:r>
              <a:rPr lang="en-US" dirty="0"/>
              <a:t>, </a:t>
            </a:r>
            <a:r>
              <a:rPr lang="en-US" dirty="0" err="1"/>
              <a:t>pero</a:t>
            </a:r>
            <a:r>
              <a:rPr lang="en-US" dirty="0"/>
              <a:t> también se </a:t>
            </a:r>
            <a:r>
              <a:rPr lang="en-US" dirty="0" err="1"/>
              <a:t>deben</a:t>
            </a:r>
            <a:r>
              <a:rPr lang="en-US" dirty="0"/>
              <a:t> </a:t>
            </a:r>
            <a:r>
              <a:rPr lang="en-US" dirty="0" err="1"/>
              <a:t>considerar</a:t>
            </a:r>
            <a:r>
              <a:rPr lang="en-US" dirty="0"/>
              <a:t> las </a:t>
            </a:r>
            <a:r>
              <a:rPr lang="en-US" dirty="0" err="1"/>
              <a:t>alternativas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saludables</a:t>
            </a:r>
            <a:r>
              <a:rPr lang="en-US" dirty="0"/>
              <a:t> y </a:t>
            </a:r>
            <a:r>
              <a:rPr lang="en-US" dirty="0" err="1"/>
              <a:t>conscientes</a:t>
            </a:r>
            <a:r>
              <a:rPr lang="en-US" dirty="0"/>
              <a:t>.</a:t>
            </a:r>
            <a:endParaRPr dirty="0"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El </a:t>
            </a:r>
            <a:r>
              <a:rPr lang="en-US" dirty="0" err="1"/>
              <a:t>impacto</a:t>
            </a:r>
            <a:r>
              <a:rPr lang="en-US" dirty="0"/>
              <a:t> </a:t>
            </a:r>
            <a:r>
              <a:rPr lang="en-US" dirty="0" err="1"/>
              <a:t>ambiental</a:t>
            </a:r>
            <a:r>
              <a:rPr lang="en-US" dirty="0"/>
              <a:t> de las </a:t>
            </a:r>
            <a:r>
              <a:rPr lang="en-US" dirty="0" err="1"/>
              <a:t>bebidas</a:t>
            </a:r>
            <a:r>
              <a:rPr lang="en-US" dirty="0"/>
              <a:t> </a:t>
            </a:r>
            <a:r>
              <a:rPr lang="en-US" dirty="0" err="1"/>
              <a:t>gaseosas</a:t>
            </a:r>
            <a:r>
              <a:rPr lang="en-US" dirty="0"/>
              <a:t>,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términos</a:t>
            </a:r>
            <a:r>
              <a:rPr lang="en-US" dirty="0"/>
              <a:t> de </a:t>
            </a:r>
            <a:r>
              <a:rPr lang="en-US" dirty="0" err="1"/>
              <a:t>envases</a:t>
            </a:r>
            <a:r>
              <a:rPr lang="en-US" dirty="0"/>
              <a:t> y </a:t>
            </a:r>
            <a:r>
              <a:rPr lang="en-US" dirty="0" err="1"/>
              <a:t>recursos</a:t>
            </a:r>
            <a:r>
              <a:rPr lang="en-US" dirty="0"/>
              <a:t> </a:t>
            </a:r>
            <a:r>
              <a:rPr lang="en-US" dirty="0" err="1"/>
              <a:t>utilizados</a:t>
            </a:r>
            <a:r>
              <a:rPr lang="en-US" dirty="0"/>
              <a:t>, es un factor a </a:t>
            </a:r>
            <a:r>
              <a:rPr lang="en-US" dirty="0" err="1"/>
              <a:t>tener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cuenta</a:t>
            </a:r>
            <a:r>
              <a:rPr lang="en-US" dirty="0"/>
              <a:t> al </a:t>
            </a:r>
            <a:r>
              <a:rPr lang="en-US" dirty="0" err="1"/>
              <a:t>evaluar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consumo</a:t>
            </a:r>
            <a:r>
              <a:rPr lang="en-US" dirty="0"/>
              <a:t>.</a:t>
            </a:r>
            <a:endParaRPr dirty="0"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 dirty="0"/>
              <a:t>La </a:t>
            </a:r>
            <a:r>
              <a:rPr lang="en-US" dirty="0" err="1"/>
              <a:t>educación</a:t>
            </a:r>
            <a:r>
              <a:rPr lang="en-US" dirty="0"/>
              <a:t>, la </a:t>
            </a:r>
            <a:r>
              <a:rPr lang="en-US" dirty="0" err="1"/>
              <a:t>conciencia</a:t>
            </a:r>
            <a:r>
              <a:rPr lang="en-US" dirty="0"/>
              <a:t> y la </a:t>
            </a:r>
            <a:r>
              <a:rPr lang="en-US" dirty="0" err="1"/>
              <a:t>toma</a:t>
            </a:r>
            <a:r>
              <a:rPr lang="en-US" dirty="0"/>
              <a:t> de </a:t>
            </a:r>
            <a:r>
              <a:rPr lang="en-US" dirty="0" err="1"/>
              <a:t>decisiones</a:t>
            </a:r>
            <a:r>
              <a:rPr lang="en-US" dirty="0"/>
              <a:t> </a:t>
            </a:r>
            <a:r>
              <a:rPr lang="en-US" dirty="0" err="1"/>
              <a:t>informadas</a:t>
            </a:r>
            <a:r>
              <a:rPr lang="en-US" dirty="0"/>
              <a:t> son </a:t>
            </a:r>
            <a:r>
              <a:rPr lang="en-US" dirty="0" err="1"/>
              <a:t>fundamentales</a:t>
            </a:r>
            <a:r>
              <a:rPr lang="en-US" dirty="0"/>
              <a:t> para </a:t>
            </a:r>
            <a:r>
              <a:rPr lang="en-US" dirty="0" err="1"/>
              <a:t>mitigar</a:t>
            </a:r>
            <a:r>
              <a:rPr lang="en-US" dirty="0"/>
              <a:t> </a:t>
            </a:r>
            <a:r>
              <a:rPr lang="en-US" dirty="0" err="1"/>
              <a:t>los</a:t>
            </a:r>
            <a:r>
              <a:rPr lang="en-US" dirty="0"/>
              <a:t> </a:t>
            </a:r>
            <a:r>
              <a:rPr lang="en-US" dirty="0" err="1"/>
              <a:t>efectos</a:t>
            </a:r>
            <a:r>
              <a:rPr lang="en-US" dirty="0"/>
              <a:t> </a:t>
            </a:r>
            <a:r>
              <a:rPr lang="en-US" dirty="0" err="1"/>
              <a:t>negativos</a:t>
            </a:r>
            <a:r>
              <a:rPr lang="en-US" dirty="0"/>
              <a:t> y </a:t>
            </a:r>
            <a:r>
              <a:rPr lang="en-US" dirty="0" err="1"/>
              <a:t>promover</a:t>
            </a:r>
            <a:r>
              <a:rPr lang="en-US" dirty="0"/>
              <a:t> un </a:t>
            </a:r>
            <a:r>
              <a:rPr lang="en-US" dirty="0" err="1"/>
              <a:t>consumo</a:t>
            </a:r>
            <a:r>
              <a:rPr lang="en-US" dirty="0"/>
              <a:t> </a:t>
            </a:r>
            <a:r>
              <a:rPr lang="en-US" dirty="0" err="1"/>
              <a:t>más</a:t>
            </a:r>
            <a:r>
              <a:rPr lang="en-US" dirty="0"/>
              <a:t> </a:t>
            </a:r>
            <a:r>
              <a:rPr lang="en-US" dirty="0" err="1"/>
              <a:t>responsable</a:t>
            </a:r>
            <a:r>
              <a:rPr lang="en-US" dirty="0"/>
              <a:t>.</a:t>
            </a:r>
            <a:endParaRPr dirty="0"/>
          </a:p>
          <a:p>
            <a:pPr marL="228600" lvl="0" indent="-12065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dirty="0"/>
          </a:p>
        </p:txBody>
      </p:sp>
      <p:pic>
        <p:nvPicPr>
          <p:cNvPr id="266" name="Google Shape;266;p18"/>
          <p:cNvPicPr preferRelativeResize="0">
            <a:picLocks noGrp="1"/>
          </p:cNvPicPr>
          <p:nvPr>
            <p:ph sz="half" idx="2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6358471" y="412410"/>
            <a:ext cx="1738669" cy="173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p1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774820" y="2832750"/>
            <a:ext cx="2135766" cy="1423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p1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51830" y="33342"/>
            <a:ext cx="2653105" cy="26947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p18"/>
          <p:cNvPicPr preferRelativeResize="0"/>
          <p:nvPr/>
        </p:nvPicPr>
        <p:blipFill rotWithShape="1">
          <a:blip r:embed="rId6">
            <a:alphaModFix/>
          </a:blip>
          <a:srcRect l="5626" t="2177" r="54263" b="26085"/>
          <a:stretch/>
        </p:blipFill>
        <p:spPr>
          <a:xfrm>
            <a:off x="6272295" y="1897222"/>
            <a:ext cx="1436176" cy="20366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0" name="Google Shape;270;p18"/>
          <p:cNvPicPr preferRelativeResize="0"/>
          <p:nvPr/>
        </p:nvPicPr>
        <p:blipFill rotWithShape="1">
          <a:blip r:embed="rId6">
            <a:alphaModFix/>
          </a:blip>
          <a:srcRect l="51273" r="10949" b="25759"/>
          <a:stretch/>
        </p:blipFill>
        <p:spPr>
          <a:xfrm>
            <a:off x="10604935" y="3037727"/>
            <a:ext cx="1115819" cy="1738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08063" y="4386403"/>
            <a:ext cx="2725897" cy="2725897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781856" y="4494585"/>
            <a:ext cx="2234394" cy="2250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entury Gothic"/>
              <a:buNone/>
            </a:pPr>
            <a:r>
              <a:rPr lang="en-US"/>
              <a:t>¡Gracias por su atención!</a:t>
            </a:r>
            <a:endParaRPr/>
          </a:p>
        </p:txBody>
      </p:sp>
      <p:sp>
        <p:nvSpPr>
          <p:cNvPr id="288" name="Google Shape;288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45700" anchor="t" anchorCtr="0">
            <a:normAutofit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US"/>
              <a:t>Tema: EL IMPACTO DEL CONSUMO DE LA COCA – COLA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 dirty="0"/>
              <a:t>INTRODUCCIÓN</a:t>
            </a:r>
            <a:endParaRPr dirty="0"/>
          </a:p>
        </p:txBody>
      </p:sp>
      <p:sp>
        <p:nvSpPr>
          <p:cNvPr id="110" name="Google Shape;110;p2"/>
          <p:cNvSpPr txBox="1">
            <a:spLocks noGrp="1"/>
          </p:cNvSpPr>
          <p:nvPr>
            <p:ph sz="half" idx="1"/>
          </p:nvPr>
        </p:nvSpPr>
        <p:spPr>
          <a:xfrm>
            <a:off x="789709" y="2171769"/>
            <a:ext cx="4807527" cy="3100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2286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s-ES" sz="2400" dirty="0"/>
              <a:t>Se mostrará los efectos que esta popular bebida gaseosa tiene en nuestra salud, el medio ambiente y la sociedad en general, considerando  brindar opciones saludables para nuestro organismo.</a:t>
            </a:r>
            <a:endParaRPr lang="es-ES" dirty="0"/>
          </a:p>
          <a:p>
            <a:pPr marL="228600" lvl="0" indent="-762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ts val="2400"/>
              <a:buNone/>
            </a:pPr>
            <a:endParaRPr lang="es-ES" sz="2400" dirty="0"/>
          </a:p>
        </p:txBody>
      </p:sp>
      <p:sp>
        <p:nvSpPr>
          <p:cNvPr id="112" name="Google Shape;112;p2"/>
          <p:cNvSpPr txBox="1">
            <a:spLocks noGrp="1"/>
          </p:cNvSpPr>
          <p:nvPr>
            <p:ph sz="half" idx="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228600" lvl="0" indent="-101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>
            <a:off x="9390065" y="924499"/>
            <a:ext cx="2638449" cy="766189"/>
          </a:xfrm>
          <a:prstGeom prst="wedgeRectCallout">
            <a:avLst>
              <a:gd name="adj1" fmla="val -83494"/>
              <a:gd name="adj2" fmla="val 42095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Inserta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b="0" i="0" u="none" strike="noStrike" cap="none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una</a:t>
            </a:r>
            <a:r>
              <a:rPr lang="en-US" sz="1400" b="0" i="0" u="none" strike="noStrike" cap="none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Imagen</a:t>
            </a:r>
            <a:endParaRPr sz="14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TABLA DE INGRESOS POR MARCA</a:t>
            </a:r>
            <a:endParaRPr/>
          </a:p>
        </p:txBody>
      </p:sp>
      <p:graphicFrame>
        <p:nvGraphicFramePr>
          <p:cNvPr id="130" name="Google Shape;130;p4"/>
          <p:cNvGraphicFramePr/>
          <p:nvPr/>
        </p:nvGraphicFramePr>
        <p:xfrm>
          <a:off x="914400" y="3340403"/>
          <a:ext cx="5181600" cy="2559560"/>
        </p:xfrm>
        <a:graphic>
          <a:graphicData uri="http://schemas.openxmlformats.org/drawingml/2006/table">
            <a:tbl>
              <a:tblPr firstRow="1" firstCol="1" bandRow="1">
                <a:noFill/>
                <a:tableStyleId>{A33789EF-CF37-4AB9-A995-634AA0CDE4F1}</a:tableStyleId>
              </a:tblPr>
              <a:tblGrid>
                <a:gridCol w="2590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9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Marca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Ingresos por marca 2022 (en Millones de Bs.)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Coca-Cola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1200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Pepsi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600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4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Fanta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200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407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Sprite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u="none" strike="noStrike" cap="none"/>
                        <a:t>100</a:t>
                      </a:r>
                      <a:endParaRPr sz="2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33800" marR="3380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1" name="Google Shape;131;p4"/>
          <p:cNvSpPr txBox="1"/>
          <p:nvPr/>
        </p:nvSpPr>
        <p:spPr>
          <a:xfrm>
            <a:off x="702906" y="1530116"/>
            <a:ext cx="5393094" cy="1671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Coca-Cola es la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marca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gaseosa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más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popular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Bolivia,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seguida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de Pepsi, Fanta y Sprite.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Estas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cuatro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marcas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representan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80% del mercado de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gaseosas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el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0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país</a:t>
            </a:r>
            <a:r>
              <a:rPr lang="en-US" sz="20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 </a:t>
            </a:r>
            <a:endParaRPr sz="200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9390065" y="924499"/>
            <a:ext cx="2638449" cy="945865"/>
          </a:xfrm>
          <a:prstGeom prst="wedgeRectCallout">
            <a:avLst>
              <a:gd name="adj1" fmla="val -28883"/>
              <a:gd name="adj2" fmla="val 75784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Genera un </a:t>
            </a:r>
            <a:r>
              <a:rPr lang="en-US" sz="14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gráfico</a:t>
            </a:r>
            <a:endParaRPr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COMPOSICIÓN QUÍMICA DE LA COCA COLA E IMPORTANCIA</a:t>
            </a:r>
            <a:endParaRPr/>
          </a:p>
        </p:txBody>
      </p:sp>
      <p:sp>
        <p:nvSpPr>
          <p:cNvPr id="152" name="Google Shape;152;p6"/>
          <p:cNvSpPr txBox="1">
            <a:spLocks noGrp="1"/>
          </p:cNvSpPr>
          <p:nvPr>
            <p:ph sz="half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228600" lvl="0" indent="-10160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endParaRPr dirty="0"/>
          </a:p>
        </p:txBody>
      </p:sp>
      <p:sp>
        <p:nvSpPr>
          <p:cNvPr id="149" name="Google Shape;149;p6"/>
          <p:cNvSpPr txBox="1">
            <a:spLocks noGrp="1"/>
          </p:cNvSpPr>
          <p:nvPr>
            <p:ph sz="half" idx="2"/>
          </p:nvPr>
        </p:nvSpPr>
        <p:spPr>
          <a:xfrm>
            <a:off x="6095606" y="1634836"/>
            <a:ext cx="5694612" cy="436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0000" lnSpcReduction="20000"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/>
              <a:t>La composición de la Coca-Cola es un secreto comercial, pero se sabe que contiene: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Agua carbonatada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Azúcar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Colorante caramelo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Ácido fosfórico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Cafeína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Extracto de nuez de cola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Extracto de vainilla </a:t>
            </a:r>
            <a:endParaRPr/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n-US"/>
              <a:t>Y otros ingredientes.</a:t>
            </a:r>
            <a:endParaRPr/>
          </a:p>
        </p:txBody>
      </p:sp>
      <p:sp>
        <p:nvSpPr>
          <p:cNvPr id="2" name="Google Shape;133;p4">
            <a:extLst>
              <a:ext uri="{FF2B5EF4-FFF2-40B4-BE49-F238E27FC236}">
                <a16:creationId xmlns:a16="http://schemas.microsoft.com/office/drawing/2014/main" id="{F261F071-99FC-C1BD-C8F8-5ACECBEEA2BA}"/>
              </a:ext>
            </a:extLst>
          </p:cNvPr>
          <p:cNvSpPr/>
          <p:nvPr/>
        </p:nvSpPr>
        <p:spPr>
          <a:xfrm>
            <a:off x="1133571" y="2224381"/>
            <a:ext cx="2638449" cy="945865"/>
          </a:xfrm>
          <a:prstGeom prst="wedgeRectCallout">
            <a:avLst>
              <a:gd name="adj1" fmla="val -28883"/>
              <a:gd name="adj2" fmla="val 75784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Inserta una imagen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"/>
          <p:cNvSpPr txBox="1">
            <a:spLocks noGrp="1"/>
          </p:cNvSpPr>
          <p:nvPr>
            <p:ph type="title"/>
          </p:nvPr>
        </p:nvSpPr>
        <p:spPr>
          <a:xfrm>
            <a:off x="212804" y="67475"/>
            <a:ext cx="5430458" cy="1139139"/>
          </a:xfrm>
          <a:prstGeom prst="rect">
            <a:avLst/>
          </a:prstGeom>
        </p:spPr>
        <p:txBody>
          <a:bodyPr spcFirstLastPara="1" vert="horz" lIns="91440" tIns="45720" rIns="91440" bIns="45720" rtlCol="0" anchor="ctr" anchorCtr="0">
            <a:normAutofit/>
          </a:bodyPr>
          <a:lstStyle/>
          <a:p>
            <a:pPr marL="0" lvl="0" indent="0">
              <a:spcAft>
                <a:spcPts val="0"/>
              </a:spcAft>
              <a:buClr>
                <a:schemeClr val="dk1"/>
              </a:buClr>
              <a:buSzPts val="3200"/>
            </a:pPr>
            <a:r>
              <a:rPr lang="en-US" sz="32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PROBLEMAS RELACIONADOS CON LA SALUD</a:t>
            </a:r>
          </a:p>
        </p:txBody>
      </p:sp>
      <p:sp>
        <p:nvSpPr>
          <p:cNvPr id="166" name="Google Shape;166;p8"/>
          <p:cNvSpPr txBox="1">
            <a:spLocks noGrp="1"/>
          </p:cNvSpPr>
          <p:nvPr>
            <p:ph sz="half" idx="1"/>
          </p:nvPr>
        </p:nvSpPr>
        <p:spPr>
          <a:xfrm>
            <a:off x="187675" y="2669481"/>
            <a:ext cx="5458013" cy="2088463"/>
          </a:xfrm>
          <a:prstGeom prst="rect">
            <a:avLst/>
          </a:prstGeom>
        </p:spPr>
        <p:txBody>
          <a:bodyPr spcFirstLastPara="1" vert="horz" lIns="91440" tIns="45720" rIns="91440" bIns="45720" rtlCol="0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s-ES" sz="1800" b="1" dirty="0"/>
              <a:t>Obesidad: </a:t>
            </a:r>
            <a:endParaRPr lang="es-ES" sz="1800" dirty="0"/>
          </a:p>
          <a:p>
            <a:pPr marL="228600" lv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s-ES" sz="1800" dirty="0"/>
              <a:t>Por su alta cantidad en calorías y azúcar, lo que puede conducir al aumento de peso y la obesidad.</a:t>
            </a:r>
          </a:p>
          <a:p>
            <a:pPr marL="0" lvl="0" indent="0"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s-ES" sz="1800" b="1" dirty="0"/>
              <a:t>Diabetes: </a:t>
            </a:r>
            <a:endParaRPr lang="es-ES" sz="1800" dirty="0"/>
          </a:p>
          <a:p>
            <a:pPr marL="228600" lvl="0">
              <a:spcBef>
                <a:spcPts val="1000"/>
              </a:spcBef>
              <a:spcAft>
                <a:spcPts val="0"/>
              </a:spcAft>
              <a:buSzPct val="100000"/>
            </a:pPr>
            <a:r>
              <a:rPr lang="es-ES" sz="1800" dirty="0"/>
              <a:t>Por los niveles de azúcar en la sangre, lo que puede aumentar el riesgo de desarrollar diabetes tipo 2.</a:t>
            </a:r>
            <a:endParaRPr lang="es-ES" sz="1400" dirty="0"/>
          </a:p>
        </p:txBody>
      </p:sp>
      <p:sp>
        <p:nvSpPr>
          <p:cNvPr id="176" name="Oval 175">
            <a:extLst>
              <a:ext uri="{FF2B5EF4-FFF2-40B4-BE49-F238E27FC236}">
                <a16:creationId xmlns:a16="http://schemas.microsoft.com/office/drawing/2014/main" id="{07977D39-626F-40D7-B00F-16E02602DD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9615" y="197110"/>
            <a:ext cx="2020824" cy="202082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Google Shape;159;p7">
            <a:extLst>
              <a:ext uri="{FF2B5EF4-FFF2-40B4-BE49-F238E27FC236}">
                <a16:creationId xmlns:a16="http://schemas.microsoft.com/office/drawing/2014/main" id="{02803184-5AF8-43E3-7246-DE2D34930332}"/>
              </a:ext>
            </a:extLst>
          </p:cNvPr>
          <p:cNvPicPr preferRelativeResize="0">
            <a:picLocks/>
          </p:cNvPicPr>
          <p:nvPr/>
        </p:nvPicPr>
        <p:blipFill rotWithShape="1">
          <a:blip r:embed="rId3"/>
          <a:srcRect r="-2" b="-2"/>
          <a:stretch/>
        </p:blipFill>
        <p:spPr>
          <a:xfrm>
            <a:off x="5714207" y="361702"/>
            <a:ext cx="1691640" cy="1691640"/>
          </a:xfrm>
          <a:custGeom>
            <a:avLst/>
            <a:gdLst/>
            <a:ahLst/>
            <a:cxnLst/>
            <a:rect l="l" t="t" r="r" b="b"/>
            <a:pathLst>
              <a:path w="1956816" h="1956816">
                <a:moveTo>
                  <a:pt x="978408" y="0"/>
                </a:moveTo>
                <a:cubicBezTo>
                  <a:pt x="1518768" y="0"/>
                  <a:pt x="1956816" y="438048"/>
                  <a:pt x="1956816" y="978408"/>
                </a:cubicBezTo>
                <a:cubicBezTo>
                  <a:pt x="1956816" y="1518768"/>
                  <a:pt x="1518768" y="1956816"/>
                  <a:pt x="978408" y="1956816"/>
                </a:cubicBezTo>
                <a:cubicBezTo>
                  <a:pt x="438048" y="1956816"/>
                  <a:pt x="0" y="1518768"/>
                  <a:pt x="0" y="978408"/>
                </a:cubicBezTo>
                <a:cubicBezTo>
                  <a:pt x="0" y="438048"/>
                  <a:pt x="438048" y="0"/>
                  <a:pt x="978408" y="0"/>
                </a:cubicBezTo>
                <a:close/>
              </a:path>
            </a:pathLst>
          </a:custGeom>
          <a:noFill/>
        </p:spPr>
      </p:pic>
      <p:sp>
        <p:nvSpPr>
          <p:cNvPr id="178" name="Freeform: Shape 177">
            <a:extLst>
              <a:ext uri="{FF2B5EF4-FFF2-40B4-BE49-F238E27FC236}">
                <a16:creationId xmlns:a16="http://schemas.microsoft.com/office/drawing/2014/main" id="{B905CDE4-B751-4B3E-B625-6E59F89034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14932" y="1"/>
            <a:ext cx="4077068" cy="3445261"/>
          </a:xfrm>
          <a:custGeom>
            <a:avLst/>
            <a:gdLst>
              <a:gd name="connsiteX0" fmla="*/ 250035 w 4077068"/>
              <a:gd name="connsiteY0" fmla="*/ 0 h 3445261"/>
              <a:gd name="connsiteX1" fmla="*/ 4077068 w 4077068"/>
              <a:gd name="connsiteY1" fmla="*/ 0 h 3445261"/>
              <a:gd name="connsiteX2" fmla="*/ 4077068 w 4077068"/>
              <a:gd name="connsiteY2" fmla="*/ 2743040 h 3445261"/>
              <a:gd name="connsiteX3" fmla="*/ 4074154 w 4077068"/>
              <a:gd name="connsiteY3" fmla="*/ 2746247 h 3445261"/>
              <a:gd name="connsiteX4" fmla="*/ 2386584 w 4077068"/>
              <a:gd name="connsiteY4" fmla="*/ 3445261 h 3445261"/>
              <a:gd name="connsiteX5" fmla="*/ 0 w 4077068"/>
              <a:gd name="connsiteY5" fmla="*/ 1058677 h 3445261"/>
              <a:gd name="connsiteX6" fmla="*/ 187550 w 4077068"/>
              <a:gd name="connsiteY6" fmla="*/ 129711 h 3445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77068" h="3445261">
                <a:moveTo>
                  <a:pt x="250035" y="0"/>
                </a:moveTo>
                <a:lnTo>
                  <a:pt x="4077068" y="0"/>
                </a:lnTo>
                <a:lnTo>
                  <a:pt x="4077068" y="2743040"/>
                </a:lnTo>
                <a:lnTo>
                  <a:pt x="4074154" y="2746247"/>
                </a:lnTo>
                <a:cubicBezTo>
                  <a:pt x="3642267" y="3178134"/>
                  <a:pt x="3045621" y="3445261"/>
                  <a:pt x="2386584" y="3445261"/>
                </a:cubicBezTo>
                <a:cubicBezTo>
                  <a:pt x="1068510" y="3445261"/>
                  <a:pt x="0" y="2376751"/>
                  <a:pt x="0" y="1058677"/>
                </a:cubicBezTo>
                <a:cubicBezTo>
                  <a:pt x="0" y="729159"/>
                  <a:pt x="66782" y="415238"/>
                  <a:pt x="187550" y="129711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0" name="Oval 179">
            <a:extLst>
              <a:ext uri="{FF2B5EF4-FFF2-40B4-BE49-F238E27FC236}">
                <a16:creationId xmlns:a16="http://schemas.microsoft.com/office/drawing/2014/main" id="{08108C16-F4C0-44AA-999D-17BD39219B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1428" y="2550745"/>
            <a:ext cx="3072384" cy="307238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7" name="Google Shape;167;p8"/>
          <p:cNvPicPr preferRelativeResize="0">
            <a:picLocks noGrp="1"/>
          </p:cNvPicPr>
          <p:nvPr>
            <p:ph sz="half" idx="2"/>
          </p:nvPr>
        </p:nvPicPr>
        <p:blipFill rotWithShape="1">
          <a:blip r:embed="rId4"/>
          <a:srcRect t="6796" r="9" b="15931"/>
          <a:stretch/>
        </p:blipFill>
        <p:spPr>
          <a:xfrm>
            <a:off x="5886020" y="2715337"/>
            <a:ext cx="2743200" cy="2743200"/>
          </a:xfrm>
          <a:custGeom>
            <a:avLst/>
            <a:gdLst/>
            <a:ahLst/>
            <a:cxnLst/>
            <a:rect l="l" t="t" r="r" b="b"/>
            <a:pathLst>
              <a:path w="2834640" h="2834640">
                <a:moveTo>
                  <a:pt x="1417320" y="0"/>
                </a:moveTo>
                <a:cubicBezTo>
                  <a:pt x="2200084" y="0"/>
                  <a:pt x="2834640" y="634556"/>
                  <a:pt x="2834640" y="1417320"/>
                </a:cubicBezTo>
                <a:cubicBezTo>
                  <a:pt x="2834640" y="2200084"/>
                  <a:pt x="2200084" y="2834640"/>
                  <a:pt x="1417320" y="2834640"/>
                </a:cubicBezTo>
                <a:cubicBezTo>
                  <a:pt x="634556" y="2834640"/>
                  <a:pt x="0" y="2200084"/>
                  <a:pt x="0" y="1417320"/>
                </a:cubicBezTo>
                <a:cubicBezTo>
                  <a:pt x="0" y="634556"/>
                  <a:pt x="634556" y="0"/>
                  <a:pt x="1417320" y="0"/>
                </a:cubicBezTo>
                <a:close/>
              </a:path>
            </a:pathLst>
          </a:custGeom>
          <a:noFill/>
        </p:spPr>
      </p:pic>
      <p:pic>
        <p:nvPicPr>
          <p:cNvPr id="170" name="Google Shape;170;p8"/>
          <p:cNvPicPr preferRelativeResize="0"/>
          <p:nvPr/>
        </p:nvPicPr>
        <p:blipFill rotWithShape="1">
          <a:blip r:embed="rId5"/>
          <a:srcRect r="9" b="6985"/>
          <a:stretch/>
        </p:blipFill>
        <p:spPr>
          <a:xfrm>
            <a:off x="8278624" y="2"/>
            <a:ext cx="3913376" cy="3281569"/>
          </a:xfrm>
          <a:custGeom>
            <a:avLst/>
            <a:gdLst/>
            <a:ahLst/>
            <a:cxnLst/>
            <a:rect l="l" t="t" r="r" b="b"/>
            <a:pathLst>
              <a:path w="3913376" h="3281569">
                <a:moveTo>
                  <a:pt x="267865" y="0"/>
                </a:moveTo>
                <a:lnTo>
                  <a:pt x="3913376" y="0"/>
                </a:lnTo>
                <a:lnTo>
                  <a:pt x="3913376" y="2499938"/>
                </a:lnTo>
                <a:lnTo>
                  <a:pt x="3794714" y="2630499"/>
                </a:lnTo>
                <a:cubicBezTo>
                  <a:pt x="3392450" y="3032763"/>
                  <a:pt x="2836727" y="3281569"/>
                  <a:pt x="2222892" y="3281569"/>
                </a:cubicBezTo>
                <a:cubicBezTo>
                  <a:pt x="995223" y="3281569"/>
                  <a:pt x="0" y="2286346"/>
                  <a:pt x="0" y="1058677"/>
                </a:cubicBezTo>
                <a:cubicBezTo>
                  <a:pt x="0" y="751760"/>
                  <a:pt x="62202" y="459370"/>
                  <a:pt x="174686" y="193427"/>
                </a:cubicBezTo>
                <a:close/>
              </a:path>
            </a:pathLst>
          </a:custGeom>
          <a:noFill/>
        </p:spPr>
      </p:pic>
      <p:sp>
        <p:nvSpPr>
          <p:cNvPr id="182" name="Freeform: Shape 181">
            <a:extLst>
              <a:ext uri="{FF2B5EF4-FFF2-40B4-BE49-F238E27FC236}">
                <a16:creationId xmlns:a16="http://schemas.microsoft.com/office/drawing/2014/main" id="{CDC29AC1-2821-4FCC-B597-88DAF39C36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3162" y="4604085"/>
            <a:ext cx="4281112" cy="2253913"/>
          </a:xfrm>
          <a:custGeom>
            <a:avLst/>
            <a:gdLst>
              <a:gd name="connsiteX0" fmla="*/ 2140556 w 4281112"/>
              <a:gd name="connsiteY0" fmla="*/ 0 h 2253913"/>
              <a:gd name="connsiteX1" fmla="*/ 4281112 w 4281112"/>
              <a:gd name="connsiteY1" fmla="*/ 2140556 h 2253913"/>
              <a:gd name="connsiteX2" fmla="*/ 4275388 w 4281112"/>
              <a:gd name="connsiteY2" fmla="*/ 2253913 h 2253913"/>
              <a:gd name="connsiteX3" fmla="*/ 5724 w 4281112"/>
              <a:gd name="connsiteY3" fmla="*/ 2253913 h 2253913"/>
              <a:gd name="connsiteX4" fmla="*/ 0 w 4281112"/>
              <a:gd name="connsiteY4" fmla="*/ 2140556 h 2253913"/>
              <a:gd name="connsiteX5" fmla="*/ 2140556 w 4281112"/>
              <a:gd name="connsiteY5" fmla="*/ 0 h 2253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1112" h="2253913">
                <a:moveTo>
                  <a:pt x="2140556" y="0"/>
                </a:moveTo>
                <a:cubicBezTo>
                  <a:pt x="3322752" y="0"/>
                  <a:pt x="4281112" y="958360"/>
                  <a:pt x="4281112" y="2140556"/>
                </a:cubicBezTo>
                <a:lnTo>
                  <a:pt x="4275388" y="2253913"/>
                </a:lnTo>
                <a:lnTo>
                  <a:pt x="5724" y="2253913"/>
                </a:lnTo>
                <a:lnTo>
                  <a:pt x="0" y="2140556"/>
                </a:lnTo>
                <a:cubicBezTo>
                  <a:pt x="0" y="958360"/>
                  <a:pt x="958360" y="0"/>
                  <a:pt x="214055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9" name="Google Shape;169;p8"/>
          <p:cNvPicPr preferRelativeResize="0"/>
          <p:nvPr/>
        </p:nvPicPr>
        <p:blipFill rotWithShape="1">
          <a:blip r:embed="rId6"/>
          <a:srcRect r="5" b="39753"/>
          <a:stretch/>
        </p:blipFill>
        <p:spPr>
          <a:xfrm>
            <a:off x="1818614" y="4769536"/>
            <a:ext cx="3950208" cy="2088462"/>
          </a:xfrm>
          <a:custGeom>
            <a:avLst/>
            <a:gdLst/>
            <a:ahLst/>
            <a:cxnLst/>
            <a:rect l="l" t="t" r="r" b="b"/>
            <a:pathLst>
              <a:path w="3950208" h="2088462">
                <a:moveTo>
                  <a:pt x="1975104" y="0"/>
                </a:moveTo>
                <a:cubicBezTo>
                  <a:pt x="3065924" y="0"/>
                  <a:pt x="3950208" y="884284"/>
                  <a:pt x="3950208" y="1975104"/>
                </a:cubicBezTo>
                <a:lnTo>
                  <a:pt x="3944484" y="2088462"/>
                </a:lnTo>
                <a:lnTo>
                  <a:pt x="5724" y="2088462"/>
                </a:lnTo>
                <a:lnTo>
                  <a:pt x="0" y="1975104"/>
                </a:lnTo>
                <a:cubicBezTo>
                  <a:pt x="0" y="884284"/>
                  <a:pt x="884284" y="0"/>
                  <a:pt x="1975104" y="0"/>
                </a:cubicBezTo>
                <a:close/>
              </a:path>
            </a:pathLst>
          </a:custGeom>
          <a:noFill/>
        </p:spPr>
      </p:pic>
      <p:sp>
        <p:nvSpPr>
          <p:cNvPr id="184" name="Freeform: Shape 183">
            <a:extLst>
              <a:ext uri="{FF2B5EF4-FFF2-40B4-BE49-F238E27FC236}">
                <a16:creationId xmlns:a16="http://schemas.microsoft.com/office/drawing/2014/main" id="{C8F10CB3-3B5E-4C7A-98CF-B87454DDFA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848370" y="3966828"/>
            <a:ext cx="3339958" cy="2891173"/>
          </a:xfrm>
          <a:custGeom>
            <a:avLst/>
            <a:gdLst>
              <a:gd name="connsiteX0" fmla="*/ 2002536 w 3339958"/>
              <a:gd name="connsiteY0" fmla="*/ 0 h 2891173"/>
              <a:gd name="connsiteX1" fmla="*/ 3276335 w 3339958"/>
              <a:gd name="connsiteY1" fmla="*/ 457282 h 2891173"/>
              <a:gd name="connsiteX2" fmla="*/ 3339958 w 3339958"/>
              <a:gd name="connsiteY2" fmla="*/ 515107 h 2891173"/>
              <a:gd name="connsiteX3" fmla="*/ 3339958 w 3339958"/>
              <a:gd name="connsiteY3" fmla="*/ 2891173 h 2891173"/>
              <a:gd name="connsiteX4" fmla="*/ 209954 w 3339958"/>
              <a:gd name="connsiteY4" fmla="*/ 2891173 h 2891173"/>
              <a:gd name="connsiteX5" fmla="*/ 157369 w 3339958"/>
              <a:gd name="connsiteY5" fmla="*/ 2782014 h 2891173"/>
              <a:gd name="connsiteX6" fmla="*/ 0 w 3339958"/>
              <a:gd name="connsiteY6" fmla="*/ 2002536 h 2891173"/>
              <a:gd name="connsiteX7" fmla="*/ 2002536 w 3339958"/>
              <a:gd name="connsiteY7" fmla="*/ 0 h 2891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39958" h="2891173">
                <a:moveTo>
                  <a:pt x="2002536" y="0"/>
                </a:moveTo>
                <a:cubicBezTo>
                  <a:pt x="2486398" y="0"/>
                  <a:pt x="2930179" y="171609"/>
                  <a:pt x="3276335" y="457282"/>
                </a:cubicBezTo>
                <a:lnTo>
                  <a:pt x="3339958" y="515107"/>
                </a:lnTo>
                <a:lnTo>
                  <a:pt x="3339958" y="2891173"/>
                </a:lnTo>
                <a:lnTo>
                  <a:pt x="209954" y="2891173"/>
                </a:lnTo>
                <a:lnTo>
                  <a:pt x="157369" y="2782014"/>
                </a:lnTo>
                <a:cubicBezTo>
                  <a:pt x="56036" y="2542434"/>
                  <a:pt x="0" y="2279029"/>
                  <a:pt x="0" y="2002536"/>
                </a:cubicBezTo>
                <a:cubicBezTo>
                  <a:pt x="0" y="896566"/>
                  <a:pt x="896566" y="0"/>
                  <a:pt x="2002536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8" name="Google Shape;168;p8"/>
          <p:cNvPicPr preferRelativeResize="0"/>
          <p:nvPr/>
        </p:nvPicPr>
        <p:blipFill rotWithShape="1">
          <a:blip r:embed="rId7"/>
          <a:srcRect r="5" b="20027"/>
          <a:stretch/>
        </p:blipFill>
        <p:spPr>
          <a:xfrm>
            <a:off x="9009416" y="4131546"/>
            <a:ext cx="3178912" cy="2726454"/>
          </a:xfrm>
          <a:custGeom>
            <a:avLst/>
            <a:gdLst/>
            <a:ahLst/>
            <a:cxnLst/>
            <a:rect l="l" t="t" r="r" b="b"/>
            <a:pathLst>
              <a:path w="3178912" h="2726454">
                <a:moveTo>
                  <a:pt x="1837818" y="0"/>
                </a:moveTo>
                <a:cubicBezTo>
                  <a:pt x="2345318" y="0"/>
                  <a:pt x="2804772" y="205705"/>
                  <a:pt x="3137352" y="538285"/>
                </a:cubicBezTo>
                <a:lnTo>
                  <a:pt x="3178912" y="584013"/>
                </a:lnTo>
                <a:lnTo>
                  <a:pt x="3178912" y="2726454"/>
                </a:lnTo>
                <a:lnTo>
                  <a:pt x="229483" y="2726454"/>
                </a:lnTo>
                <a:lnTo>
                  <a:pt x="221815" y="2713832"/>
                </a:lnTo>
                <a:cubicBezTo>
                  <a:pt x="80353" y="2453425"/>
                  <a:pt x="0" y="2155005"/>
                  <a:pt x="0" y="1837818"/>
                </a:cubicBezTo>
                <a:cubicBezTo>
                  <a:pt x="0" y="822819"/>
                  <a:pt x="822819" y="0"/>
                  <a:pt x="1837818" y="0"/>
                </a:cubicBezTo>
                <a:close/>
              </a:path>
            </a:pathLst>
          </a:custGeom>
          <a:noFill/>
        </p:spPr>
      </p:pic>
      <p:sp>
        <p:nvSpPr>
          <p:cNvPr id="171" name="Google Shape;171;p8"/>
          <p:cNvSpPr/>
          <p:nvPr/>
        </p:nvSpPr>
        <p:spPr>
          <a:xfrm>
            <a:off x="11062448" y="5841673"/>
            <a:ext cx="803564" cy="803564"/>
          </a:xfrm>
          <a:prstGeom prst="ellipse">
            <a:avLst/>
          </a:prstGeom>
          <a:gradFill>
            <a:gsLst>
              <a:gs pos="0">
                <a:srgbClr val="CC4825"/>
              </a:gs>
              <a:gs pos="69000">
                <a:srgbClr val="B92E00"/>
              </a:gs>
              <a:gs pos="100000">
                <a:srgbClr val="AE2D00"/>
              </a:gs>
            </a:gsLst>
            <a:lin ang="5400000" scaled="0"/>
          </a:gra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</a:t>
            </a:r>
            <a:endParaRPr lang="en-US"/>
          </a:p>
        </p:txBody>
      </p:sp>
      <p:sp>
        <p:nvSpPr>
          <p:cNvPr id="3" name="Google Shape;158;p7">
            <a:extLst>
              <a:ext uri="{FF2B5EF4-FFF2-40B4-BE49-F238E27FC236}">
                <a16:creationId xmlns:a16="http://schemas.microsoft.com/office/drawing/2014/main" id="{090A5525-1A6B-F428-D27C-0B2D7F89D5FA}"/>
              </a:ext>
            </a:extLst>
          </p:cNvPr>
          <p:cNvSpPr txBox="1">
            <a:spLocks/>
          </p:cNvSpPr>
          <p:nvPr/>
        </p:nvSpPr>
        <p:spPr>
          <a:xfrm>
            <a:off x="165636" y="970970"/>
            <a:ext cx="5720384" cy="16813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spcBef>
                <a:spcPts val="0"/>
              </a:spcBef>
              <a:buSzPts val="2000"/>
              <a:buNone/>
            </a:pPr>
            <a:r>
              <a:rPr lang="es-ES" sz="2000" dirty="0"/>
              <a:t>La Coca-Cola es una bebida gaseosa azucarada que contiene cafeína, ácido fosfórico y otros ingredientes ya mencionados,  se la ha relacionado con una serie de problemas de salud.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PROBLEMAS RELACIONADOS CON LA SALUD</a:t>
            </a:r>
            <a:endParaRPr/>
          </a:p>
        </p:txBody>
      </p:sp>
      <p:sp>
        <p:nvSpPr>
          <p:cNvPr id="177" name="Google Shape;177;p9"/>
          <p:cNvSpPr txBox="1">
            <a:spLocks noGrp="1"/>
          </p:cNvSpPr>
          <p:nvPr>
            <p:ph sz="half" idx="1"/>
          </p:nvPr>
        </p:nvSpPr>
        <p:spPr>
          <a:xfrm>
            <a:off x="392559" y="2050427"/>
            <a:ext cx="5417127" cy="4281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77500" lnSpcReduction="20000"/>
          </a:bodyPr>
          <a:lstStyle/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s-ES" b="1"/>
              <a:t>Caries dentales: </a:t>
            </a:r>
            <a:endParaRPr lang="es-ES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s-ES" dirty="0"/>
              <a:t>Puede dañar el esmalte de los dientes, lo que puede conducir a la caries dental.</a:t>
            </a: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s-ES" b="1" dirty="0"/>
              <a:t>Osteoporosis: </a:t>
            </a:r>
            <a:endParaRPr lang="es-ES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s-ES" dirty="0"/>
              <a:t>Puede aumentar la pérdida de calcio, lo que puede aumentar el riesgo de osteoporosis.</a:t>
            </a:r>
          </a:p>
          <a:p>
            <a:pPr marL="0" lvl="0" indent="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r>
              <a:rPr lang="es-ES" b="1" dirty="0"/>
              <a:t>Adicción: </a:t>
            </a:r>
            <a:endParaRPr lang="es-ES" dirty="0"/>
          </a:p>
          <a:p>
            <a:pPr marL="228600" lvl="0" indent="-228600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s-ES" dirty="0"/>
              <a:t>Por la cafeína que contiene, la Coca Cola puede ser adictiva.</a:t>
            </a:r>
          </a:p>
          <a:p>
            <a:pPr marL="228600" lvl="0" indent="-111125" algn="l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None/>
            </a:pPr>
            <a:endParaRPr lang="es-E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96E7AC8-93EC-7DA8-75BB-7AEFC02713C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Google Shape;133;p4">
            <a:extLst>
              <a:ext uri="{FF2B5EF4-FFF2-40B4-BE49-F238E27FC236}">
                <a16:creationId xmlns:a16="http://schemas.microsoft.com/office/drawing/2014/main" id="{9FFCD450-17BB-EDF0-A02F-CB8D64192EA0}"/>
              </a:ext>
            </a:extLst>
          </p:cNvPr>
          <p:cNvSpPr/>
          <p:nvPr/>
        </p:nvSpPr>
        <p:spPr>
          <a:xfrm>
            <a:off x="8065662" y="2346610"/>
            <a:ext cx="2638449" cy="945865"/>
          </a:xfrm>
          <a:prstGeom prst="wedgeRectCallout">
            <a:avLst>
              <a:gd name="adj1" fmla="val -28883"/>
              <a:gd name="adj2" fmla="val 75784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Insertar Video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0"/>
          <p:cNvSpPr txBox="1">
            <a:spLocks noGrp="1"/>
          </p:cNvSpPr>
          <p:nvPr>
            <p:ph type="title"/>
          </p:nvPr>
        </p:nvSpPr>
        <p:spPr>
          <a:xfrm>
            <a:off x="5680364" y="957328"/>
            <a:ext cx="5836378" cy="10593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CONTENIDO DE AZÚCAR</a:t>
            </a:r>
            <a:endParaRPr/>
          </a:p>
        </p:txBody>
      </p:sp>
      <p:sp>
        <p:nvSpPr>
          <p:cNvPr id="190" name="Google Shape;190;p10"/>
          <p:cNvSpPr txBox="1">
            <a:spLocks noGrp="1"/>
          </p:cNvSpPr>
          <p:nvPr>
            <p:ph sz="half" idx="1"/>
          </p:nvPr>
        </p:nvSpPr>
        <p:spPr>
          <a:xfrm>
            <a:off x="480905" y="1079047"/>
            <a:ext cx="48161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en-US" sz="2400" dirty="0"/>
              <a:t>Datos que </a:t>
            </a:r>
            <a:r>
              <a:rPr lang="en-US" sz="2400" dirty="0" err="1"/>
              <a:t>muestran</a:t>
            </a:r>
            <a:r>
              <a:rPr lang="en-US" sz="2400" dirty="0"/>
              <a:t> </a:t>
            </a:r>
            <a:r>
              <a:rPr lang="en-US" sz="2400" dirty="0" err="1"/>
              <a:t>proporciones</a:t>
            </a:r>
            <a:r>
              <a:rPr lang="en-US" sz="2400" dirty="0"/>
              <a:t> de </a:t>
            </a:r>
            <a:r>
              <a:rPr lang="en-US" sz="2400" dirty="0" err="1"/>
              <a:t>azúcar</a:t>
            </a:r>
            <a:r>
              <a:rPr lang="en-US" sz="2400" dirty="0"/>
              <a:t> </a:t>
            </a:r>
            <a:r>
              <a:rPr lang="en-US" sz="2400" dirty="0" err="1"/>
              <a:t>en</a:t>
            </a:r>
            <a:r>
              <a:rPr lang="en-US" sz="2400" dirty="0"/>
              <a:t> </a:t>
            </a:r>
            <a:r>
              <a:rPr lang="en-US" sz="2400" dirty="0" err="1"/>
              <a:t>cada</a:t>
            </a:r>
            <a:r>
              <a:rPr lang="en-US" sz="2400" dirty="0"/>
              <a:t> </a:t>
            </a:r>
            <a:r>
              <a:rPr lang="en-US" sz="2400" dirty="0" err="1"/>
              <a:t>presentación</a:t>
            </a:r>
            <a:r>
              <a:rPr lang="en-US" sz="2400" dirty="0"/>
              <a:t> de Cola-Cola.</a:t>
            </a:r>
            <a:endParaRPr sz="2400" dirty="0"/>
          </a:p>
        </p:txBody>
      </p:sp>
      <p:graphicFrame>
        <p:nvGraphicFramePr>
          <p:cNvPr id="191" name="Google Shape;191;p10"/>
          <p:cNvGraphicFramePr/>
          <p:nvPr/>
        </p:nvGraphicFramePr>
        <p:xfrm>
          <a:off x="6096000" y="1741828"/>
          <a:ext cx="5420750" cy="4243800"/>
        </p:xfrm>
        <a:graphic>
          <a:graphicData uri="http://schemas.openxmlformats.org/drawingml/2006/table">
            <a:tbl>
              <a:tblPr firstRow="1" firstCol="1" bandRow="1">
                <a:noFill/>
                <a:tableStyleId>{A33789EF-CF37-4AB9-A995-634AA0CDE4F1}</a:tableStyleId>
              </a:tblPr>
              <a:tblGrid>
                <a:gridCol w="30622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5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52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Presentación de Coca - Cola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Cantidad de Azúcar en Gramos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 personal de 100 ml	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11 g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84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 lata de 355 ml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39 g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 botella de 330 ml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35 g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 botella de 500 ml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52 g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 botella de 1.5 L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153 g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 botella de 2 L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206 g</a:t>
                      </a:r>
                      <a:endParaRPr sz="18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8575" marR="6857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" name="Google Shape;133;p4">
            <a:extLst>
              <a:ext uri="{FF2B5EF4-FFF2-40B4-BE49-F238E27FC236}">
                <a16:creationId xmlns:a16="http://schemas.microsoft.com/office/drawing/2014/main" id="{AA62023B-04B7-0443-D426-BA6EE7186883}"/>
              </a:ext>
            </a:extLst>
          </p:cNvPr>
          <p:cNvSpPr/>
          <p:nvPr/>
        </p:nvSpPr>
        <p:spPr>
          <a:xfrm>
            <a:off x="2197873" y="2956067"/>
            <a:ext cx="2638449" cy="945865"/>
          </a:xfrm>
          <a:prstGeom prst="wedgeRectCallout">
            <a:avLst>
              <a:gd name="adj1" fmla="val -28883"/>
              <a:gd name="adj2" fmla="val 75784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Inserta una imagen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CANTIDAD DE AZÚCAR SEGÚN LA OMS.</a:t>
            </a:r>
            <a:endParaRPr/>
          </a:p>
        </p:txBody>
      </p:sp>
      <p:sp>
        <p:nvSpPr>
          <p:cNvPr id="199" name="Google Shape;199;p11"/>
          <p:cNvSpPr txBox="1">
            <a:spLocks noGrp="1"/>
          </p:cNvSpPr>
          <p:nvPr>
            <p:ph sz="half" idx="1"/>
          </p:nvPr>
        </p:nvSpPr>
        <p:spPr>
          <a:xfrm>
            <a:off x="378408" y="1524000"/>
            <a:ext cx="5717592" cy="437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228600" lvl="0" indent="-22860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s-ES"/>
              <a:t>La cantidad de azúcar recomendada diariamente por la Organización Mundial de la Salud (OMS) es de 25 gramos para los adultos y los niños mayores de 11 años.</a:t>
            </a:r>
          </a:p>
          <a:p>
            <a:pPr marL="228600" lvl="0" indent="-228600" algn="just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SzPct val="100000"/>
              <a:buChar char="•"/>
            </a:pPr>
            <a:r>
              <a:rPr lang="es-ES" dirty="0"/>
              <a:t>Una cucharadita de azúcar contiene aproximadamente 4.2 gramos de azúcar. Por lo tanto, 25 gramos de azúcar equivalen a 6 cucharaditas.</a:t>
            </a:r>
          </a:p>
        </p:txBody>
      </p:sp>
      <p:pic>
        <p:nvPicPr>
          <p:cNvPr id="200" name="Google Shape;200;p11"/>
          <p:cNvPicPr preferRelativeResize="0">
            <a:picLocks noGrp="1"/>
          </p:cNvPicPr>
          <p:nvPr>
            <p:ph sz="half" idx="2"/>
          </p:nvPr>
        </p:nvPicPr>
        <p:blipFill rotWithShape="1">
          <a:blip r:embed="rId3">
            <a:alphaModFix/>
          </a:blip>
          <a:srcRect l="4289" t="32237" r="3504" b="24875"/>
          <a:stretch/>
        </p:blipFill>
        <p:spPr>
          <a:xfrm>
            <a:off x="6456782" y="1690688"/>
            <a:ext cx="1800000" cy="837209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11"/>
          <p:cNvSpPr txBox="1"/>
          <p:nvPr/>
        </p:nvSpPr>
        <p:spPr>
          <a:xfrm>
            <a:off x="8864770" y="3153590"/>
            <a:ext cx="3249608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Cucharaditas</a:t>
            </a:r>
            <a:endParaRPr dirty="0"/>
          </a:p>
        </p:txBody>
      </p:sp>
      <p:sp>
        <p:nvSpPr>
          <p:cNvPr id="202" name="Google Shape;202;p11"/>
          <p:cNvSpPr txBox="1"/>
          <p:nvPr/>
        </p:nvSpPr>
        <p:spPr>
          <a:xfrm>
            <a:off x="8795965" y="1825045"/>
            <a:ext cx="2693366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25 </a:t>
            </a:r>
            <a:r>
              <a:rPr lang="en-US" sz="36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Gramos</a:t>
            </a:r>
            <a:endParaRPr dirty="0"/>
          </a:p>
        </p:txBody>
      </p:sp>
      <p:sp>
        <p:nvSpPr>
          <p:cNvPr id="203" name="Google Shape;203;p11"/>
          <p:cNvSpPr txBox="1"/>
          <p:nvPr/>
        </p:nvSpPr>
        <p:spPr>
          <a:xfrm>
            <a:off x="9695965" y="2393540"/>
            <a:ext cx="63511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=</a:t>
            </a:r>
            <a:endParaRPr/>
          </a:p>
        </p:txBody>
      </p:sp>
      <p:sp>
        <p:nvSpPr>
          <p:cNvPr id="204" name="Google Shape;204;p11"/>
          <p:cNvSpPr txBox="1"/>
          <p:nvPr/>
        </p:nvSpPr>
        <p:spPr>
          <a:xfrm>
            <a:off x="9108464" y="4712967"/>
            <a:ext cx="1810111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err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Diarias</a:t>
            </a:r>
            <a:endParaRPr dirty="0"/>
          </a:p>
        </p:txBody>
      </p:sp>
      <p:sp>
        <p:nvSpPr>
          <p:cNvPr id="205" name="Google Shape;205;p11"/>
          <p:cNvSpPr/>
          <p:nvPr/>
        </p:nvSpPr>
        <p:spPr>
          <a:xfrm>
            <a:off x="9390065" y="924499"/>
            <a:ext cx="2638449" cy="766189"/>
          </a:xfrm>
          <a:prstGeom prst="wedgeRectCallout">
            <a:avLst>
              <a:gd name="adj1" fmla="val -83494"/>
              <a:gd name="adj2" fmla="val 42095"/>
            </a:avLst>
          </a:prstGeom>
          <a:solidFill>
            <a:srgbClr val="FFFF00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Copia 5 </a:t>
            </a:r>
            <a:r>
              <a:rPr lang="en-US" sz="14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cucharillas</a:t>
            </a: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400" dirty="0" err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más</a:t>
            </a:r>
            <a:r>
              <a:rPr lang="en-US" sz="1400" dirty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entury Gothic"/>
              <a:buNone/>
            </a:pPr>
            <a:r>
              <a:rPr lang="en-US"/>
              <a:t>EQUIVALENCIAS DE LA COCA – COLA EN CUCHARADITAS DE AZÚCAR</a:t>
            </a:r>
            <a:endParaRPr/>
          </a:p>
        </p:txBody>
      </p:sp>
      <p:graphicFrame>
        <p:nvGraphicFramePr>
          <p:cNvPr id="212" name="Google Shape;212;p12"/>
          <p:cNvGraphicFramePr/>
          <p:nvPr/>
        </p:nvGraphicFramePr>
        <p:xfrm>
          <a:off x="838199" y="2017342"/>
          <a:ext cx="10515600" cy="3510675"/>
        </p:xfrm>
        <a:graphic>
          <a:graphicData uri="http://schemas.openxmlformats.org/drawingml/2006/table">
            <a:tbl>
              <a:tblPr firstRow="1" firstCol="1" bandRow="1">
                <a:noFill/>
                <a:tableStyleId>{A33789EF-CF37-4AB9-A995-634AA0CDE4F1}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1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Presentación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Tiene: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Equivale a: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 personal de 100 ml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11 g de azúcar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2.8 cucharaditas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1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 lata de 355 ml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39 g de azúcar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7.8 cucharaditas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1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 botella de 330 ml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35 g de azúcar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6.6 cucharaditas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1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 botella de 500 ml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52 g de azúcar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10.4 cucharaditas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1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 botella de 1.5 L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153 g de azúcar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30.6 cucharaditas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1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1 botella de 2 L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206 g de azúcar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u="none" strike="noStrike" cap="none"/>
                        <a:t>41.2 cucharaditas</a:t>
                      </a:r>
                      <a:endParaRPr sz="2400" u="none" strike="noStrike" cap="none">
                        <a:solidFill>
                          <a:srgbClr val="000000"/>
                        </a:solidFill>
                        <a:latin typeface="Times New Roman"/>
                        <a:ea typeface="Times New Roman"/>
                        <a:cs typeface="Times New Roman"/>
                        <a:sym typeface="Times New Roman"/>
                      </a:endParaRPr>
                    </a:p>
                  </a:txBody>
                  <a:tcPr marL="65225" marR="65225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960</Words>
  <Application>Microsoft Office PowerPoint</Application>
  <PresentationFormat>Panorámica</PresentationFormat>
  <Paragraphs>121</Paragraphs>
  <Slides>15</Slides>
  <Notes>15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3" baseType="lpstr">
      <vt:lpstr>Open Sans</vt:lpstr>
      <vt:lpstr>Aptos Display</vt:lpstr>
      <vt:lpstr>Calibri</vt:lpstr>
      <vt:lpstr>Century Gothic</vt:lpstr>
      <vt:lpstr>Aptos</vt:lpstr>
      <vt:lpstr>Times New Roman</vt:lpstr>
      <vt:lpstr>Arial</vt:lpstr>
      <vt:lpstr>Tema de Office</vt:lpstr>
      <vt:lpstr>EL IMPACTO DEL CONSUMO DE LA COCA – COLA</vt:lpstr>
      <vt:lpstr>INTRODUCCIÓN</vt:lpstr>
      <vt:lpstr>TABLA DE INGRESOS POR MARCA</vt:lpstr>
      <vt:lpstr>COMPOSICIÓN QUÍMICA DE LA COCA COLA E IMPORTANCIA</vt:lpstr>
      <vt:lpstr>PROBLEMAS RELACIONADOS CON LA SALUD</vt:lpstr>
      <vt:lpstr>PROBLEMAS RELACIONADOS CON LA SALUD</vt:lpstr>
      <vt:lpstr>CONTENIDO DE AZÚCAR</vt:lpstr>
      <vt:lpstr>CANTIDAD DE AZÚCAR SEGÚN LA OMS.</vt:lpstr>
      <vt:lpstr>EQUIVALENCIAS DE LA COCA – COLA EN CUCHARADITAS DE AZÚCAR</vt:lpstr>
      <vt:lpstr>IMPACTO AMBIENTAL</vt:lpstr>
      <vt:lpstr>ALTERNATIVAS SALUDABLES</vt:lpstr>
      <vt:lpstr>ALTERNATIVAS SALUDABLES</vt:lpstr>
      <vt:lpstr>EDUCACIÓN Y CONCIENCIA</vt:lpstr>
      <vt:lpstr>CONCLUSIONES</vt:lpstr>
      <vt:lpstr>¡Gracias por su atención!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Samuel Durán</dc:creator>
  <cp:lastModifiedBy>Samuel Durán</cp:lastModifiedBy>
  <cp:revision>4</cp:revision>
  <dcterms:created xsi:type="dcterms:W3CDTF">2023-08-21T17:20:14Z</dcterms:created>
  <dcterms:modified xsi:type="dcterms:W3CDTF">2025-01-16T20:09:43Z</dcterms:modified>
</cp:coreProperties>
</file>